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15"/>
  </p:notesMasterIdLst>
  <p:sldIdLst>
    <p:sldId id="258" r:id="rId5"/>
    <p:sldId id="288" r:id="rId6"/>
    <p:sldId id="273" r:id="rId7"/>
    <p:sldId id="295" r:id="rId8"/>
    <p:sldId id="2238" r:id="rId9"/>
    <p:sldId id="299" r:id="rId10"/>
    <p:sldId id="306" r:id="rId11"/>
    <p:sldId id="280" r:id="rId12"/>
    <p:sldId id="2261" r:id="rId13"/>
    <p:sldId id="2262" r:id="rId14"/>
    <p:sldId id="2263" r:id="rId15"/>
    <p:sldId id="300" r:id="rId16"/>
    <p:sldId id="296" r:id="rId17"/>
    <p:sldId id="301" r:id="rId18"/>
    <p:sldId id="302" r:id="rId19"/>
    <p:sldId id="2264" r:id="rId20"/>
    <p:sldId id="2265" r:id="rId21"/>
    <p:sldId id="2273" r:id="rId22"/>
    <p:sldId id="2266" r:id="rId23"/>
    <p:sldId id="303" r:id="rId24"/>
    <p:sldId id="305" r:id="rId25"/>
    <p:sldId id="2204" r:id="rId26"/>
    <p:sldId id="2205" r:id="rId27"/>
    <p:sldId id="2206" r:id="rId28"/>
    <p:sldId id="2207" r:id="rId29"/>
    <p:sldId id="2208" r:id="rId30"/>
    <p:sldId id="2209" r:id="rId31"/>
    <p:sldId id="2216" r:id="rId32"/>
    <p:sldId id="2217" r:id="rId33"/>
    <p:sldId id="2218" r:id="rId34"/>
    <p:sldId id="2219" r:id="rId35"/>
    <p:sldId id="2213" r:id="rId36"/>
    <p:sldId id="2210" r:id="rId37"/>
    <p:sldId id="2211" r:id="rId38"/>
    <p:sldId id="2212" r:id="rId39"/>
    <p:sldId id="2267" r:id="rId40"/>
    <p:sldId id="2268" r:id="rId41"/>
    <p:sldId id="2269" r:id="rId42"/>
    <p:sldId id="2220" r:id="rId43"/>
    <p:sldId id="2221" r:id="rId44"/>
    <p:sldId id="2272" r:id="rId45"/>
    <p:sldId id="2214" r:id="rId46"/>
    <p:sldId id="2215" r:id="rId47"/>
    <p:sldId id="2270" r:id="rId48"/>
    <p:sldId id="2239" r:id="rId49"/>
    <p:sldId id="2236" r:id="rId50"/>
    <p:sldId id="2235" r:id="rId51"/>
    <p:sldId id="2222" r:id="rId52"/>
    <p:sldId id="2223" r:id="rId53"/>
    <p:sldId id="2224" r:id="rId54"/>
    <p:sldId id="2226" r:id="rId55"/>
    <p:sldId id="2228" r:id="rId56"/>
    <p:sldId id="2274" r:id="rId57"/>
    <p:sldId id="2275" r:id="rId58"/>
    <p:sldId id="285" r:id="rId59"/>
    <p:sldId id="2314" r:id="rId60"/>
    <p:sldId id="262" r:id="rId61"/>
    <p:sldId id="2240" r:id="rId62"/>
    <p:sldId id="2241" r:id="rId63"/>
    <p:sldId id="2242" r:id="rId64"/>
    <p:sldId id="2243" r:id="rId65"/>
    <p:sldId id="2245" r:id="rId66"/>
    <p:sldId id="2244" r:id="rId67"/>
    <p:sldId id="2246" r:id="rId68"/>
    <p:sldId id="2257" r:id="rId69"/>
    <p:sldId id="2259" r:id="rId70"/>
    <p:sldId id="2258" r:id="rId71"/>
    <p:sldId id="2276" r:id="rId72"/>
    <p:sldId id="2277" r:id="rId73"/>
    <p:sldId id="2278" r:id="rId74"/>
    <p:sldId id="2279" r:id="rId75"/>
    <p:sldId id="2280" r:id="rId76"/>
    <p:sldId id="2284" r:id="rId77"/>
    <p:sldId id="2281" r:id="rId78"/>
    <p:sldId id="2282" r:id="rId79"/>
    <p:sldId id="2283" r:id="rId80"/>
    <p:sldId id="2285" r:id="rId81"/>
    <p:sldId id="2286" r:id="rId82"/>
    <p:sldId id="2288" r:id="rId83"/>
    <p:sldId id="2315" r:id="rId84"/>
    <p:sldId id="2287" r:id="rId85"/>
    <p:sldId id="2290" r:id="rId86"/>
    <p:sldId id="290" r:id="rId87"/>
    <p:sldId id="2291" r:id="rId88"/>
    <p:sldId id="2292" r:id="rId89"/>
    <p:sldId id="2293" r:id="rId90"/>
    <p:sldId id="2294" r:id="rId91"/>
    <p:sldId id="2295" r:id="rId92"/>
    <p:sldId id="2296" r:id="rId93"/>
    <p:sldId id="2310" r:id="rId94"/>
    <p:sldId id="2311" r:id="rId95"/>
    <p:sldId id="291" r:id="rId96"/>
    <p:sldId id="293" r:id="rId97"/>
    <p:sldId id="2306" r:id="rId98"/>
    <p:sldId id="2307" r:id="rId99"/>
    <p:sldId id="2308" r:id="rId100"/>
    <p:sldId id="267" r:id="rId101"/>
    <p:sldId id="2312" r:id="rId102"/>
    <p:sldId id="2297" r:id="rId103"/>
    <p:sldId id="268" r:id="rId104"/>
    <p:sldId id="2298" r:id="rId105"/>
    <p:sldId id="2299" r:id="rId106"/>
    <p:sldId id="2300" r:id="rId107"/>
    <p:sldId id="2301" r:id="rId108"/>
    <p:sldId id="2302" r:id="rId109"/>
    <p:sldId id="2303" r:id="rId110"/>
    <p:sldId id="2304" r:id="rId111"/>
    <p:sldId id="294" r:id="rId112"/>
    <p:sldId id="272" r:id="rId113"/>
    <p:sldId id="2313" r:id="rId11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99"/>
    <a:srgbClr val="020029"/>
    <a:srgbClr val="F2F5F7"/>
    <a:srgbClr val="FDFDFE"/>
    <a:srgbClr val="F9F9FC"/>
    <a:srgbClr val="F3F6FB"/>
    <a:srgbClr val="F9FAFE"/>
    <a:srgbClr val="F5F9FD"/>
    <a:srgbClr val="0F0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38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58" y="9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516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viewProps" Target="view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A5D8B-AA75-4A37-9F78-AE872E8C9CAC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0F6D7-FC44-4FA3-A004-36D81FA68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7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693333" y="1233489"/>
            <a:ext cx="8737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000" b="1" i="1" dirty="0">
                <a:solidFill>
                  <a:srgbClr val="000000"/>
                </a:solidFill>
                <a:latin typeface="Century Schoolbook" pitchFamily="18" charset="0"/>
              </a:rPr>
              <a:t>I n t e g r i t y  -  S e r v i c e  -  E x c e l l e n c e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508000" y="1231900"/>
            <a:ext cx="11176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2926246" y="500063"/>
            <a:ext cx="627178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3600" b="1" i="1" dirty="0">
                <a:solidFill>
                  <a:srgbClr val="000000"/>
                </a:solidFill>
              </a:rPr>
              <a:t>Department of</a:t>
            </a:r>
            <a:r>
              <a:rPr lang="en-US" sz="3600" b="1" i="1" baseline="0" dirty="0">
                <a:solidFill>
                  <a:srgbClr val="000000"/>
                </a:solidFill>
              </a:rPr>
              <a:t> the </a:t>
            </a:r>
            <a:r>
              <a:rPr lang="en-US" sz="3600" b="1" i="1" dirty="0">
                <a:solidFill>
                  <a:srgbClr val="000000"/>
                </a:solidFill>
              </a:rPr>
              <a:t>Air Force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63D951-2690-4475-8C8C-557AD45BBC7D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58F0CC6-FB64-4FFA-A435-C0744733E4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0191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368301" y="1962150"/>
            <a:ext cx="11315700" cy="1600200"/>
          </a:xfrm>
        </p:spPr>
        <p:txBody>
          <a:bodyPr/>
          <a:lstStyle>
            <a:lvl1pPr>
              <a:defRPr sz="4400" i="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350" y="3691935"/>
            <a:ext cx="2612028" cy="261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716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4D882D-F504-43C6-9E32-3D4C56300F20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58F0CC6-FB64-4FFA-A435-C0744733E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76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00584" y="76200"/>
            <a:ext cx="2842683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8301" y="76200"/>
            <a:ext cx="8329084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03F9B-ACCA-4220-B462-2BC285C1E867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58F0CC6-FB64-4FFA-A435-C0744733E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59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BA18C-8424-4B6F-92E5-5B32A3766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F577AE-A03F-4595-92F1-349DD525A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10602-4678-47AF-BB4C-E15CB9BD9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DE02-06C0-49DD-BB7D-0FA7F6169094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70B85-B533-437C-9ED6-79B8F4F06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DE9C1-1D72-4FB8-860E-12E25172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253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4C5DA4-30B9-48F5-9F6D-CDAFC1FA5464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58F0CC6-FB64-4FFA-A435-C0744733E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1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CF5A7D-48FA-4C20-8EED-AA312550215B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58F0CC6-FB64-4FFA-A435-C0744733E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9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0" y="1504950"/>
            <a:ext cx="5496984" cy="4743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68485" y="1504950"/>
            <a:ext cx="5496983" cy="4743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C3D654-47A2-4A19-A0F2-5EF613F1737B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58F0CC6-FB64-4FFA-A435-C0744733E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6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20" y="8066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16E45E-219B-4996-A12F-B9F4DE9CB64D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58F0CC6-FB64-4FFA-A435-C0744733E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13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165D699-1D3A-4A24-9F50-E66AFB345E1E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58F0CC6-FB64-4FFA-A435-C0744733E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6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F161B6-AF45-45AF-BA5A-6A4DDD69E1E4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58F0CC6-FB64-4FFA-A435-C0744733E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30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4242CF-0992-460C-8887-16299FED2DAD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58F0CC6-FB64-4FFA-A435-C0744733E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7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1BFC3C-C5B8-46FF-9514-6DB1E4644F39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58F0CC6-FB64-4FFA-A435-C0744733E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22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10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24625"/>
            <a:ext cx="162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969696"/>
                </a:solidFill>
              </a:defRPr>
            </a:lvl1pPr>
          </a:lstStyle>
          <a:p>
            <a:fld id="{DE0C8D77-8CAF-427B-B398-FA539539E7EC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49156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51067" y="652462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58F0CC6-FB64-4FFA-A435-C0744733E4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29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2156682" y="69057"/>
            <a:ext cx="9525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163" name="Line 1035"/>
          <p:cNvSpPr>
            <a:spLocks noChangeShapeType="1"/>
          </p:cNvSpPr>
          <p:nvPr/>
        </p:nvSpPr>
        <p:spPr bwMode="auto">
          <a:xfrm>
            <a:off x="508000" y="6451600"/>
            <a:ext cx="11176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9164" name="Line 1036"/>
          <p:cNvSpPr>
            <a:spLocks noChangeShapeType="1"/>
          </p:cNvSpPr>
          <p:nvPr/>
        </p:nvSpPr>
        <p:spPr bwMode="auto">
          <a:xfrm>
            <a:off x="508000" y="1231900"/>
            <a:ext cx="11176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33" name="Rectangle 104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7576" y="1283270"/>
            <a:ext cx="11197167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2nd Bullet</a:t>
            </a:r>
          </a:p>
        </p:txBody>
      </p:sp>
      <p:sp>
        <p:nvSpPr>
          <p:cNvPr id="12" name="Text Box 1029"/>
          <p:cNvSpPr txBox="1">
            <a:spLocks noChangeArrowheads="1"/>
          </p:cNvSpPr>
          <p:nvPr/>
        </p:nvSpPr>
        <p:spPr bwMode="auto">
          <a:xfrm>
            <a:off x="1727200" y="6491288"/>
            <a:ext cx="8737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pt-BR" sz="1600" b="1" i="1" dirty="0">
                <a:solidFill>
                  <a:srgbClr val="000000"/>
                </a:solidFill>
                <a:latin typeface="Century Schoolbook" pitchFamily="18" charset="0"/>
              </a:rPr>
              <a:t>I n t e g r i t y  -  S e r v i c e  -  E x c e l l e n c e</a:t>
            </a:r>
          </a:p>
        </p:txBody>
      </p:sp>
      <p:pic>
        <p:nvPicPr>
          <p:cNvPr id="11" name="Picture 1037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375" y="104776"/>
            <a:ext cx="1060450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58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50" indent="-285750" algn="l" rtl="0" eaLnBrk="1" fontAlgn="base" hangingPunct="1">
        <a:spcBef>
          <a:spcPct val="5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113" indent="-223838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5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mailto:eprmhelp@alionscience.co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tsd.huntingtoningalls.com/countermeasures/training-feedback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emo.countermeasures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eprmhelp.countermeasures.com/asm.html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prmhelp.countermeasures.com/asm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milsuite.mil/video/watch/video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eprmhelp.countermeasures.com/asm.html" TargetMode="Externa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6E7F-6BF8-46F5-8DBA-A5CCD3988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ASM Refresher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73766-6DBF-43BE-B15E-E4FAC8400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Slide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4AD2D-1EBB-4BB1-986D-7C3C922E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00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F0BB-E853-4A94-B101-ED66B785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53815-5469-419A-B520-D1FF61D96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responsible for the PPP and SCRM for your Acquisition program.</a:t>
            </a:r>
          </a:p>
          <a:p>
            <a:r>
              <a:rPr lang="en-US" dirty="0"/>
              <a:t>The example shown is for the DORPER program but you can use your own program name when doing the exercises.</a:t>
            </a:r>
          </a:p>
          <a:p>
            <a:r>
              <a:rPr lang="en-US" dirty="0"/>
              <a:t>You should have received the following:</a:t>
            </a:r>
          </a:p>
          <a:p>
            <a:pPr lvl="1"/>
            <a:r>
              <a:rPr lang="en-US" dirty="0"/>
              <a:t>Login information</a:t>
            </a:r>
          </a:p>
          <a:p>
            <a:pPr lvl="1"/>
            <a:r>
              <a:rPr lang="en-US" dirty="0"/>
              <a:t>Example SCG file</a:t>
            </a:r>
          </a:p>
          <a:p>
            <a:pPr lvl="1"/>
            <a:r>
              <a:rPr lang="en-US" dirty="0"/>
              <a:t>Example OPSEC plan file</a:t>
            </a:r>
          </a:p>
          <a:p>
            <a:pPr lvl="1"/>
            <a:r>
              <a:rPr lang="en-US" dirty="0"/>
              <a:t>Example SCRM Survey file</a:t>
            </a:r>
          </a:p>
          <a:p>
            <a:r>
              <a:rPr lang="en-US" dirty="0">
                <a:solidFill>
                  <a:srgbClr val="FF0000"/>
                </a:solidFill>
              </a:rPr>
              <a:t>The instructor will demonstrate the steps first, then you will do the exercise using the demo account.</a:t>
            </a:r>
          </a:p>
          <a:p>
            <a:r>
              <a:rPr lang="en-US" dirty="0"/>
              <a:t>At the end of the class, you will have a notional program with notional PPP and SCRM surveys and a Dashboard report example.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43222-938B-446A-8E92-025B246C79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734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A3E7-BCA5-4465-B5FE-7D5A4A143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0" y="69057"/>
            <a:ext cx="10035762" cy="1143000"/>
          </a:xfrm>
        </p:spPr>
        <p:txBody>
          <a:bodyPr/>
          <a:lstStyle/>
          <a:p>
            <a:r>
              <a:rPr lang="en-US" dirty="0"/>
              <a:t>Assessments</a:t>
            </a:r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F4DCFC3-E97D-49AD-B85A-75880CAC7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7" y="1368979"/>
            <a:ext cx="9523826" cy="48598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F2E72C-26F9-4807-B2D9-DD0DAE322C0D}"/>
              </a:ext>
            </a:extLst>
          </p:cNvPr>
          <p:cNvSpPr/>
          <p:nvPr/>
        </p:nvSpPr>
        <p:spPr bwMode="auto">
          <a:xfrm>
            <a:off x="1125417" y="1368978"/>
            <a:ext cx="1160583" cy="3050621"/>
          </a:xfrm>
          <a:prstGeom prst="roundRect">
            <a:avLst/>
          </a:prstGeom>
          <a:solidFill>
            <a:srgbClr val="FFFF00">
              <a:alpha val="22000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2B7A45-8AAE-42A8-A1B0-80310B85B4A0}"/>
              </a:ext>
            </a:extLst>
          </p:cNvPr>
          <p:cNvSpPr/>
          <p:nvPr/>
        </p:nvSpPr>
        <p:spPr bwMode="auto">
          <a:xfrm>
            <a:off x="8300917" y="1199356"/>
            <a:ext cx="1224083" cy="3050621"/>
          </a:xfrm>
          <a:prstGeom prst="roundRect">
            <a:avLst/>
          </a:prstGeom>
          <a:solidFill>
            <a:srgbClr val="FFFF00">
              <a:alpha val="22000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F82FC-7AB6-4726-91F6-60DD584BF1E2}"/>
              </a:ext>
            </a:extLst>
          </p:cNvPr>
          <p:cNvSpPr txBox="1"/>
          <p:nvPr/>
        </p:nvSpPr>
        <p:spPr>
          <a:xfrm>
            <a:off x="2255716" y="475300"/>
            <a:ext cx="6291383" cy="307777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Existing Programs can add their Baseline and PMO Assessments NOW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84DAD3D-3C58-481A-989E-791D8469DA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109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6F9F-D945-49AB-993B-895F0C2E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Assessments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29011-E17B-4160-A59A-7A4BF60EE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77" t="11469" r="11385" b="9519"/>
          <a:stretch/>
        </p:blipFill>
        <p:spPr>
          <a:xfrm>
            <a:off x="1547446" y="1336841"/>
            <a:ext cx="8609428" cy="4838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2E3387-C11B-457A-83ED-BC04DE4EF9B7}"/>
              </a:ext>
            </a:extLst>
          </p:cNvPr>
          <p:cNvSpPr/>
          <p:nvPr/>
        </p:nvSpPr>
        <p:spPr bwMode="auto">
          <a:xfrm>
            <a:off x="3469640" y="2743200"/>
            <a:ext cx="1158631" cy="478302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9A5B3-756D-45FB-9CAB-3350F91517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101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18032-1D2A-40F4-B2E2-64304AEA77DD}"/>
              </a:ext>
            </a:extLst>
          </p:cNvPr>
          <p:cNvSpPr txBox="1"/>
          <p:nvPr/>
        </p:nvSpPr>
        <p:spPr>
          <a:xfrm>
            <a:off x="4730560" y="2404646"/>
            <a:ext cx="3066661" cy="33855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Click on the </a:t>
            </a:r>
            <a:r>
              <a:rPr lang="en-US" sz="1600" b="1" dirty="0"/>
              <a:t>Assessments</a:t>
            </a:r>
            <a:r>
              <a:rPr lang="en-US" sz="1600" dirty="0"/>
              <a:t> tab.</a:t>
            </a:r>
          </a:p>
        </p:txBody>
      </p:sp>
    </p:spTree>
    <p:extLst>
      <p:ext uri="{BB962C8B-B14F-4D97-AF65-F5344CB8AC3E}">
        <p14:creationId xmlns:p14="http://schemas.microsoft.com/office/powerpoint/2010/main" val="42446151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0E79F-411B-42A6-85FF-B55813A1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Create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78F3F-0861-4C86-A347-EC1D81254A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3" t="12084" r="11269" b="26553"/>
          <a:stretch/>
        </p:blipFill>
        <p:spPr>
          <a:xfrm>
            <a:off x="1277815" y="1448972"/>
            <a:ext cx="9636369" cy="4206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E729AE-058F-4E58-AA2F-991753DB6C8D}"/>
              </a:ext>
            </a:extLst>
          </p:cNvPr>
          <p:cNvSpPr/>
          <p:nvPr/>
        </p:nvSpPr>
        <p:spPr bwMode="auto">
          <a:xfrm>
            <a:off x="3905738" y="3657600"/>
            <a:ext cx="1594730" cy="478302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0BC6A-195A-42AA-839A-5CD5133A8A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102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00269-4BD6-4058-B03D-83B05F4A5F65}"/>
              </a:ext>
            </a:extLst>
          </p:cNvPr>
          <p:cNvSpPr txBox="1"/>
          <p:nvPr/>
        </p:nvSpPr>
        <p:spPr>
          <a:xfrm>
            <a:off x="5385851" y="3360510"/>
            <a:ext cx="3066661" cy="33855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Click on the </a:t>
            </a:r>
            <a:r>
              <a:rPr lang="en-US" sz="1600" b="1" dirty="0"/>
              <a:t>Create</a:t>
            </a:r>
            <a:r>
              <a:rPr lang="en-US" sz="1600" dirty="0"/>
              <a:t> button.</a:t>
            </a:r>
          </a:p>
        </p:txBody>
      </p:sp>
    </p:spTree>
    <p:extLst>
      <p:ext uri="{BB962C8B-B14F-4D97-AF65-F5344CB8AC3E}">
        <p14:creationId xmlns:p14="http://schemas.microsoft.com/office/powerpoint/2010/main" val="34632597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B491-8BC6-4308-9B3A-28B1ADD6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67C20-3B28-4315-8507-F134F7CB3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69" t="29939" r="28346" b="25732"/>
          <a:stretch/>
        </p:blipFill>
        <p:spPr>
          <a:xfrm>
            <a:off x="2272652" y="1730327"/>
            <a:ext cx="6815077" cy="378420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8FEEF-ECCA-4660-91F9-B50D27B18B25}"/>
              </a:ext>
            </a:extLst>
          </p:cNvPr>
          <p:cNvSpPr/>
          <p:nvPr/>
        </p:nvSpPr>
        <p:spPr bwMode="auto">
          <a:xfrm>
            <a:off x="6522330" y="2700996"/>
            <a:ext cx="2424722" cy="942535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F0A623-3B40-4140-B229-2790DF51E38D}"/>
              </a:ext>
            </a:extLst>
          </p:cNvPr>
          <p:cNvSpPr/>
          <p:nvPr/>
        </p:nvSpPr>
        <p:spPr bwMode="auto">
          <a:xfrm>
            <a:off x="2440354" y="4077286"/>
            <a:ext cx="2424722" cy="942535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69234-485B-4D75-836F-F992DA236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103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DC73D-D0FD-4514-AEA4-6E33D5838D48}"/>
              </a:ext>
            </a:extLst>
          </p:cNvPr>
          <p:cNvSpPr txBox="1"/>
          <p:nvPr/>
        </p:nvSpPr>
        <p:spPr>
          <a:xfrm>
            <a:off x="6201360" y="2103307"/>
            <a:ext cx="2424723" cy="33855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Answer the questions</a:t>
            </a:r>
            <a:r>
              <a:rPr lang="en-US" sz="16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C6389-0279-4385-AE4C-8762E0A7DD73}"/>
              </a:ext>
            </a:extLst>
          </p:cNvPr>
          <p:cNvSpPr txBox="1"/>
          <p:nvPr/>
        </p:nvSpPr>
        <p:spPr>
          <a:xfrm>
            <a:off x="3255468" y="5019821"/>
            <a:ext cx="867082" cy="33855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Save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00705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20A26-71FD-4E53-9864-3EBAFA7C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D936-2642-40BB-9E6B-E80BF1C04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62" t="11058" r="26730" b="9519"/>
          <a:stretch/>
        </p:blipFill>
        <p:spPr>
          <a:xfrm>
            <a:off x="3169555" y="1212057"/>
            <a:ext cx="5299195" cy="50019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167D2B-FF92-45C4-AA62-0EF2EB352FBE}"/>
              </a:ext>
            </a:extLst>
          </p:cNvPr>
          <p:cNvSpPr/>
          <p:nvPr/>
        </p:nvSpPr>
        <p:spPr bwMode="auto">
          <a:xfrm>
            <a:off x="7258929" y="5753686"/>
            <a:ext cx="1209822" cy="460294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83F67-CE2B-4627-88DF-A84FDD0B7C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104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37A86-1290-41AB-B290-3B5817C31DEA}"/>
              </a:ext>
            </a:extLst>
          </p:cNvPr>
          <p:cNvSpPr txBox="1"/>
          <p:nvPr/>
        </p:nvSpPr>
        <p:spPr>
          <a:xfrm>
            <a:off x="6919182" y="4814946"/>
            <a:ext cx="4179371" cy="83099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Click </a:t>
            </a:r>
            <a:r>
              <a:rPr lang="en-US" sz="1600" b="1" dirty="0"/>
              <a:t>Continue</a:t>
            </a:r>
            <a:r>
              <a:rPr lang="en-US" sz="1600" dirty="0"/>
              <a:t> on the assessment creation page since this information has been populated for you.</a:t>
            </a:r>
          </a:p>
        </p:txBody>
      </p:sp>
    </p:spTree>
    <p:extLst>
      <p:ext uri="{BB962C8B-B14F-4D97-AF65-F5344CB8AC3E}">
        <p14:creationId xmlns:p14="http://schemas.microsoft.com/office/powerpoint/2010/main" val="11382313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B6DDAE-9699-4889-BCC1-6FC41514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D7FB0-DBC3-410A-BF02-B730C28CA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76" y="1283270"/>
            <a:ext cx="5076959" cy="4743450"/>
          </a:xfrm>
        </p:spPr>
        <p:txBody>
          <a:bodyPr/>
          <a:lstStyle/>
          <a:p>
            <a:r>
              <a:rPr lang="en-US" dirty="0"/>
              <a:t>Complete the information</a:t>
            </a:r>
          </a:p>
          <a:p>
            <a:r>
              <a:rPr lang="en-US" dirty="0"/>
              <a:t>Click Continue and follow the onscreen instructions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CD869-64EC-4199-96F5-D8AC4D88C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46" t="20088" r="26730" b="8903"/>
          <a:stretch/>
        </p:blipFill>
        <p:spPr>
          <a:xfrm>
            <a:off x="5781822" y="1392701"/>
            <a:ext cx="5781822" cy="4867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58AB9-4F2A-4318-A050-C412C1E181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105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9BEB92-CCA2-462C-8282-F7E51D54AA8A}"/>
              </a:ext>
            </a:extLst>
          </p:cNvPr>
          <p:cNvSpPr txBox="1"/>
          <p:nvPr/>
        </p:nvSpPr>
        <p:spPr>
          <a:xfrm>
            <a:off x="1916629" y="3239496"/>
            <a:ext cx="4179371" cy="107721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Answer the questions </a:t>
            </a:r>
            <a:r>
              <a:rPr lang="en-US" sz="1600" dirty="0"/>
              <a:t>and click </a:t>
            </a:r>
            <a:r>
              <a:rPr lang="en-US" sz="1600" b="1" dirty="0"/>
              <a:t>Next Section/Tab</a:t>
            </a:r>
            <a:r>
              <a:rPr lang="en-US" sz="1600" dirty="0"/>
              <a:t> to complete assessment.</a:t>
            </a:r>
          </a:p>
          <a:p>
            <a:r>
              <a:rPr lang="en-US" sz="1600" dirty="0"/>
              <a:t>Follow the onscreen instructions for each page.</a:t>
            </a:r>
          </a:p>
        </p:txBody>
      </p:sp>
    </p:spTree>
    <p:extLst>
      <p:ext uri="{BB962C8B-B14F-4D97-AF65-F5344CB8AC3E}">
        <p14:creationId xmlns:p14="http://schemas.microsoft.com/office/powerpoint/2010/main" val="26014894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C58C-43E1-4BCF-95D9-6DF0ED7E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ASM Takes you Through Step by 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C1EA5-E444-4581-AC45-1141CF4DA2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61" t="34043" r="26269" b="40098"/>
          <a:stretch/>
        </p:blipFill>
        <p:spPr>
          <a:xfrm>
            <a:off x="1108836" y="2071468"/>
            <a:ext cx="9695151" cy="29506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8EDE2-209F-4685-B77E-75736F4EE3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106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FC985-842B-4A5E-9BC6-015CEF01C7CD}"/>
              </a:ext>
            </a:extLst>
          </p:cNvPr>
          <p:cNvSpPr txBox="1"/>
          <p:nvPr/>
        </p:nvSpPr>
        <p:spPr>
          <a:xfrm>
            <a:off x="1388013" y="4022439"/>
            <a:ext cx="244006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Questions on your program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0C175-F0B4-4384-BCF7-5CBCA7BF52FA}"/>
              </a:ext>
            </a:extLst>
          </p:cNvPr>
          <p:cNvSpPr txBox="1"/>
          <p:nvPr/>
        </p:nvSpPr>
        <p:spPr>
          <a:xfrm>
            <a:off x="4308736" y="4022438"/>
            <a:ext cx="1145105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Pre-scored assets.  Select the assets in your program.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325FA2-2EA3-42F0-AD10-CF5A2738A85E}"/>
              </a:ext>
            </a:extLst>
          </p:cNvPr>
          <p:cNvSpPr txBox="1"/>
          <p:nvPr/>
        </p:nvSpPr>
        <p:spPr>
          <a:xfrm>
            <a:off x="5869474" y="4022437"/>
            <a:ext cx="1306242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Pre-scored threats and vulnerabilities.  No work required.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50046-048D-4FDE-8873-ED3519E53385}"/>
              </a:ext>
            </a:extLst>
          </p:cNvPr>
          <p:cNvSpPr txBox="1"/>
          <p:nvPr/>
        </p:nvSpPr>
        <p:spPr>
          <a:xfrm>
            <a:off x="7495234" y="4022437"/>
            <a:ext cx="182774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Recommended countermeasures based on applicable policy.  Also includes NIST, NISPOM and traditional security.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5EBD2B-9081-457C-878E-312880F899FE}"/>
              </a:ext>
            </a:extLst>
          </p:cNvPr>
          <p:cNvCxnSpPr>
            <a:cxnSpLocks/>
            <a:stCxn id="6" idx="0"/>
          </p:cNvCxnSpPr>
          <p:nvPr/>
        </p:nvCxnSpPr>
        <p:spPr bwMode="auto">
          <a:xfrm flipH="1" flipV="1">
            <a:off x="2337741" y="3797085"/>
            <a:ext cx="270306" cy="2253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9C46AA-A754-4346-B947-DD36299DC960}"/>
              </a:ext>
            </a:extLst>
          </p:cNvPr>
          <p:cNvCxnSpPr>
            <a:cxnSpLocks/>
            <a:stCxn id="6" idx="0"/>
          </p:cNvCxnSpPr>
          <p:nvPr/>
        </p:nvCxnSpPr>
        <p:spPr bwMode="auto">
          <a:xfrm flipV="1">
            <a:off x="2608047" y="3797085"/>
            <a:ext cx="379942" cy="22535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FF370F-C57F-4AAF-AE92-095853F5CC5D}"/>
              </a:ext>
            </a:extLst>
          </p:cNvPr>
          <p:cNvCxnSpPr>
            <a:cxnSpLocks/>
          </p:cNvCxnSpPr>
          <p:nvPr/>
        </p:nvCxnSpPr>
        <p:spPr bwMode="auto">
          <a:xfrm flipV="1">
            <a:off x="4916487" y="3797085"/>
            <a:ext cx="0" cy="23795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76EFA1-F47E-4620-A12C-F4CF2EDDFAE1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2595" y="3797787"/>
            <a:ext cx="0" cy="23795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FDF56C-4603-4870-B885-00158BF8CC91}"/>
              </a:ext>
            </a:extLst>
          </p:cNvPr>
          <p:cNvCxnSpPr>
            <a:cxnSpLocks/>
          </p:cNvCxnSpPr>
          <p:nvPr/>
        </p:nvCxnSpPr>
        <p:spPr bwMode="auto">
          <a:xfrm flipV="1">
            <a:off x="8138035" y="3916763"/>
            <a:ext cx="0" cy="11897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902622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AF04-532A-4734-BF94-49E213AF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EC3C9-CA78-4BEB-B35D-C631EA286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Congratulations</a:t>
            </a:r>
          </a:p>
          <a:p>
            <a:r>
              <a:rPr lang="en-US" dirty="0"/>
              <a:t>You now have the skills to:</a:t>
            </a:r>
          </a:p>
          <a:p>
            <a:r>
              <a:rPr lang="en-US" dirty="0"/>
              <a:t>Add your PPP and SCRM Surveys</a:t>
            </a:r>
          </a:p>
          <a:p>
            <a:pPr lvl="1"/>
            <a:r>
              <a:rPr lang="en-US" dirty="0"/>
              <a:t>Add Program</a:t>
            </a:r>
          </a:p>
          <a:p>
            <a:pPr lvl="1"/>
            <a:r>
              <a:rPr lang="en-US" dirty="0"/>
              <a:t>Upload Files</a:t>
            </a:r>
          </a:p>
          <a:p>
            <a:pPr lvl="1"/>
            <a:r>
              <a:rPr lang="en-US" dirty="0"/>
              <a:t>Use NIPR to SIPR Process</a:t>
            </a:r>
          </a:p>
          <a:p>
            <a:r>
              <a:rPr lang="en-US" dirty="0"/>
              <a:t>Use the ASM Help Page for additional training</a:t>
            </a:r>
          </a:p>
          <a:p>
            <a:r>
              <a:rPr lang="en-US" dirty="0"/>
              <a:t>Start Your Baseline assessment</a:t>
            </a:r>
          </a:p>
          <a:p>
            <a:r>
              <a:rPr lang="en-US" dirty="0"/>
              <a:t>Run Survey Reports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67970-38FD-4A38-873B-FA5F7E3721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6649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E8C8-D42B-41B3-A04C-4597DCADA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3AF0B-00B9-45FE-A75E-3DD981DAC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Explore, Explore, Explore</a:t>
            </a:r>
          </a:p>
          <a:p>
            <a:r>
              <a:rPr lang="en-US" dirty="0"/>
              <a:t>Get your PPP and SCRM on SIPR</a:t>
            </a:r>
          </a:p>
          <a:p>
            <a:r>
              <a:rPr lang="en-US" dirty="0"/>
              <a:t>Start the Assessment process</a:t>
            </a:r>
          </a:p>
          <a:p>
            <a:pPr lvl="1"/>
            <a:r>
              <a:rPr lang="en-US" dirty="0"/>
              <a:t>Baseline</a:t>
            </a:r>
          </a:p>
          <a:p>
            <a:pPr lvl="1"/>
            <a:r>
              <a:rPr lang="en-US" dirty="0"/>
              <a:t>PMO</a:t>
            </a:r>
          </a:p>
          <a:p>
            <a:r>
              <a:rPr lang="en-US" dirty="0"/>
              <a:t>When in doubt – REACH OUT</a:t>
            </a:r>
          </a:p>
          <a:p>
            <a:pPr lvl="1"/>
            <a:r>
              <a:rPr lang="en-US" dirty="0"/>
              <a:t>EPRM Help Desk</a:t>
            </a:r>
          </a:p>
          <a:p>
            <a:pPr lvl="1"/>
            <a:r>
              <a:rPr lang="en-US" dirty="0"/>
              <a:t>Cathy directly 480-223-2633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A269E-D8A4-460E-929F-B6A65E1A89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645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509C1-1152-49A0-8DE8-05C669E9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93BDF-8F77-4085-A419-33E1A8A75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ASM Help Page</a:t>
            </a:r>
          </a:p>
          <a:p>
            <a:pPr lvl="1"/>
            <a:r>
              <a:rPr lang="en-US" dirty="0"/>
              <a:t>Training and Resources</a:t>
            </a:r>
          </a:p>
          <a:p>
            <a:pPr lvl="2"/>
            <a:r>
              <a:rPr lang="en-US" dirty="0"/>
              <a:t>Step by step job aids</a:t>
            </a:r>
          </a:p>
          <a:p>
            <a:pPr lvl="2"/>
            <a:r>
              <a:rPr lang="en-US" dirty="0"/>
              <a:t>Detailed Instructions (user guide) </a:t>
            </a:r>
          </a:p>
          <a:p>
            <a:pPr lvl="2"/>
            <a:r>
              <a:rPr lang="en-US" dirty="0"/>
              <a:t>Computer based training</a:t>
            </a:r>
          </a:p>
          <a:p>
            <a:pPr lvl="3"/>
            <a:r>
              <a:rPr lang="en-US" dirty="0"/>
              <a:t>Lesson 1 – Overview</a:t>
            </a:r>
          </a:p>
          <a:p>
            <a:pPr lvl="3"/>
            <a:r>
              <a:rPr lang="en-US" dirty="0"/>
              <a:t>Lesson 2 – Adding PPP and SCRM</a:t>
            </a:r>
          </a:p>
          <a:p>
            <a:pPr lvl="3"/>
            <a:r>
              <a:rPr lang="en-US" dirty="0"/>
              <a:t>Lesson 11 – Reports</a:t>
            </a:r>
          </a:p>
          <a:p>
            <a:r>
              <a:rPr lang="en-US" dirty="0"/>
              <a:t>ERPM Help Desk – </a:t>
            </a:r>
            <a:r>
              <a:rPr lang="en-US" dirty="0">
                <a:hlinkClick r:id="rId2"/>
              </a:rPr>
              <a:t>eprmhelp@alionscience.com</a:t>
            </a:r>
            <a:endParaRPr lang="en-US" dirty="0"/>
          </a:p>
          <a:p>
            <a:r>
              <a:rPr lang="en-US" dirty="0"/>
              <a:t>User References and Materials link on SIPR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B78B9-1886-4CB2-AA4D-28FB0C2A1E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4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459D-8378-4791-9AEC-3E30432C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63B75-117F-46D0-B4C9-9CCE8BC40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86B21-A1F1-44FF-8747-07F47D666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666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01B3-D0F9-4112-B136-98DA771C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Feedback Link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2C6F5-F63A-43CA-8AD5-15C5C2CE4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feedback is important.  Please use the following link to provide feedback: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u="sng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https://tsd.huntingtoningalls.com/countermeasures/training-feedback/</a:t>
            </a:r>
            <a:endParaRPr lang="en-US" sz="2400" dirty="0">
              <a:solidFill>
                <a:schemeClr val="accent6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306CF0-0156-4338-A4B3-001E896B60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120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4BA99-45DE-4164-B7D9-0EF59012E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ASM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A71D0-7BF2-4C0D-80BC-C618699D0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76" y="1283270"/>
            <a:ext cx="4992553" cy="4743450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https://demo.countermeasures.com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Click on EPRM</a:t>
            </a:r>
          </a:p>
          <a:p>
            <a:r>
              <a:rPr lang="en-US" dirty="0"/>
              <a:t>Login:  Your NIPR email</a:t>
            </a:r>
          </a:p>
          <a:p>
            <a:r>
              <a:rPr lang="en-US" dirty="0"/>
              <a:t>Password:  password</a:t>
            </a:r>
          </a:p>
          <a:p>
            <a:r>
              <a:rPr lang="en-US" dirty="0"/>
              <a:t>Accept terms and conditions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E9E9E-BF12-46A1-8DB3-1AB435E63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1" t="20704" r="21875" b="14854"/>
          <a:stretch/>
        </p:blipFill>
        <p:spPr>
          <a:xfrm>
            <a:off x="4677203" y="1825807"/>
            <a:ext cx="6858305" cy="42721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64BA02-379A-47A6-AD6E-02785BB2B818}"/>
              </a:ext>
            </a:extLst>
          </p:cNvPr>
          <p:cNvSpPr/>
          <p:nvPr/>
        </p:nvSpPr>
        <p:spPr bwMode="auto">
          <a:xfrm>
            <a:off x="4698609" y="2461846"/>
            <a:ext cx="3348111" cy="240557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EEBC8-1181-4478-B4AB-F4E0641276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00DC5-A3D2-4A31-AE25-F7326AAA4D69}"/>
              </a:ext>
            </a:extLst>
          </p:cNvPr>
          <p:cNvSpPr txBox="1"/>
          <p:nvPr/>
        </p:nvSpPr>
        <p:spPr>
          <a:xfrm>
            <a:off x="5622569" y="4572937"/>
            <a:ext cx="1500190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Login to </a:t>
            </a:r>
            <a:r>
              <a:rPr lang="en-US" sz="1600" b="1" dirty="0"/>
              <a:t>ASM.</a:t>
            </a:r>
          </a:p>
        </p:txBody>
      </p:sp>
    </p:spTree>
    <p:extLst>
      <p:ext uri="{BB962C8B-B14F-4D97-AF65-F5344CB8AC3E}">
        <p14:creationId xmlns:p14="http://schemas.microsoft.com/office/powerpoint/2010/main" val="358611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5EBC-067C-472C-81B7-EC00D01B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ASM Main 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E675B-6AF3-4B9D-BE3F-BF5B63CB6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1" t="20678" r="20961" b="23571"/>
          <a:stretch/>
        </p:blipFill>
        <p:spPr>
          <a:xfrm>
            <a:off x="1666815" y="1378634"/>
            <a:ext cx="8602600" cy="46704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33B0BF5-F378-48BD-870D-063CC2D50313}"/>
              </a:ext>
            </a:extLst>
          </p:cNvPr>
          <p:cNvSpPr/>
          <p:nvPr/>
        </p:nvSpPr>
        <p:spPr bwMode="auto">
          <a:xfrm>
            <a:off x="2433711" y="4501662"/>
            <a:ext cx="1237958" cy="12520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FF65D3-326A-4E1A-8F1F-CD1C4EC942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E154B-7EC8-4D64-B491-39F7CE59A2F3}"/>
              </a:ext>
            </a:extLst>
          </p:cNvPr>
          <p:cNvSpPr txBox="1"/>
          <p:nvPr/>
        </p:nvSpPr>
        <p:spPr>
          <a:xfrm>
            <a:off x="3671669" y="4958397"/>
            <a:ext cx="3605119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Click on the </a:t>
            </a:r>
            <a:r>
              <a:rPr lang="en-US" sz="1600" b="1" dirty="0"/>
              <a:t>ASM Workbench </a:t>
            </a:r>
            <a:r>
              <a:rPr lang="en-US" sz="1600" dirty="0"/>
              <a:t>button</a:t>
            </a:r>
            <a:r>
              <a:rPr lang="en-US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8181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1DC16-AD8B-413E-BC4F-31A2C00F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Program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E8207-57D1-4229-BD7A-C5CB3417C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9" t="26040" r="21875" b="26553"/>
          <a:stretch/>
        </p:blipFill>
        <p:spPr>
          <a:xfrm>
            <a:off x="1260763" y="1730326"/>
            <a:ext cx="9121193" cy="4238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13A3A6-179B-4DCD-B7B8-8B468D40BB61}"/>
              </a:ext>
            </a:extLst>
          </p:cNvPr>
          <p:cNvSpPr/>
          <p:nvPr/>
        </p:nvSpPr>
        <p:spPr bwMode="auto">
          <a:xfrm>
            <a:off x="8820442" y="2926080"/>
            <a:ext cx="773725" cy="50292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0AE886-F73E-428F-BF6B-BED9827903E5}"/>
              </a:ext>
            </a:extLst>
          </p:cNvPr>
          <p:cNvSpPr txBox="1"/>
          <p:nvPr/>
        </p:nvSpPr>
        <p:spPr>
          <a:xfrm>
            <a:off x="3500606" y="4617666"/>
            <a:ext cx="531983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If you do not see your program, you need to add it.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FE802E-1516-495E-9BC3-970C4FA570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C0E923-CD3A-4472-971D-C50BC576FEA7}"/>
              </a:ext>
            </a:extLst>
          </p:cNvPr>
          <p:cNvSpPr txBox="1"/>
          <p:nvPr/>
        </p:nvSpPr>
        <p:spPr>
          <a:xfrm>
            <a:off x="5116622" y="2666165"/>
            <a:ext cx="3605119" cy="584775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To add your program, click on the </a:t>
            </a:r>
            <a:r>
              <a:rPr lang="en-US" sz="1600" b="1" dirty="0"/>
              <a:t>Create </a:t>
            </a:r>
            <a:r>
              <a:rPr lang="en-US" sz="1600" dirty="0"/>
              <a:t>button</a:t>
            </a:r>
            <a:r>
              <a:rPr lang="en-US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498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76615031-AAE1-4663-A0E4-1DCE4F0F73CA}"/>
              </a:ext>
            </a:extLst>
          </p:cNvPr>
          <p:cNvSpPr/>
          <p:nvPr/>
        </p:nvSpPr>
        <p:spPr bwMode="auto">
          <a:xfrm rot="19102610">
            <a:off x="10060440" y="1408193"/>
            <a:ext cx="794824" cy="1177957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84FE6-3DD2-433E-9D5A-A7EFC6356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Program - Answer the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21C543-9D58-410B-8FF0-BF08012D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77" y="1283270"/>
            <a:ext cx="3332565" cy="4743450"/>
          </a:xfrm>
        </p:spPr>
        <p:txBody>
          <a:bodyPr/>
          <a:lstStyle/>
          <a:p>
            <a:r>
              <a:rPr lang="en-US" dirty="0"/>
              <a:t>Nodal Hierarchy is user based (others in other organizations do not see your work).</a:t>
            </a:r>
          </a:p>
          <a:p>
            <a:r>
              <a:rPr lang="en-US" dirty="0"/>
              <a:t>Programs listed</a:t>
            </a:r>
          </a:p>
          <a:p>
            <a:r>
              <a:rPr lang="en-US" dirty="0"/>
              <a:t>Question/answer/Save format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4F506-355A-4B89-92F2-67E618934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22" t="17657" r="29155" b="16497"/>
          <a:stretch/>
        </p:blipFill>
        <p:spPr>
          <a:xfrm>
            <a:off x="4424290" y="1283270"/>
            <a:ext cx="5641144" cy="4865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46647-B426-4A1B-A4EE-F0E122F807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66EFB-430B-415F-A5C2-4471A47FB96F}"/>
              </a:ext>
            </a:extLst>
          </p:cNvPr>
          <p:cNvSpPr txBox="1"/>
          <p:nvPr/>
        </p:nvSpPr>
        <p:spPr>
          <a:xfrm>
            <a:off x="2988616" y="5085808"/>
            <a:ext cx="3179300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Complete the information.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8BB28-FA15-4E3C-B458-AB35FE3CC563}"/>
              </a:ext>
            </a:extLst>
          </p:cNvPr>
          <p:cNvSpPr txBox="1"/>
          <p:nvPr/>
        </p:nvSpPr>
        <p:spPr>
          <a:xfrm>
            <a:off x="5915824" y="1343959"/>
            <a:ext cx="2309446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Click</a:t>
            </a:r>
            <a:r>
              <a:rPr lang="en-US" sz="1600" b="1" dirty="0"/>
              <a:t> Save </a:t>
            </a:r>
            <a:r>
              <a:rPr lang="en-US" sz="1600" dirty="0"/>
              <a:t>when done</a:t>
            </a:r>
            <a:r>
              <a:rPr lang="en-US" sz="1600" b="1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9A5705-138E-4E09-B82A-E4FAA1372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27" t="39417" r="28364" b="43333"/>
          <a:stretch/>
        </p:blipFill>
        <p:spPr>
          <a:xfrm>
            <a:off x="6680982" y="2613022"/>
            <a:ext cx="3207444" cy="118241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A53EA1-914E-46F2-8501-FB1E95C8D2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30" t="24855" r="35731" b="46163"/>
          <a:stretch/>
        </p:blipFill>
        <p:spPr>
          <a:xfrm>
            <a:off x="8924474" y="2635608"/>
            <a:ext cx="2757208" cy="15209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6648FD-47B5-494D-B4E4-C278A213173C}"/>
              </a:ext>
            </a:extLst>
          </p:cNvPr>
          <p:cNvSpPr txBox="1"/>
          <p:nvPr/>
        </p:nvSpPr>
        <p:spPr>
          <a:xfrm>
            <a:off x="9874663" y="2865676"/>
            <a:ext cx="199779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Nodal Hierarchy</a:t>
            </a:r>
            <a:endParaRPr 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3CAEBD-1DC8-4C61-B3AE-AB28B93CE500}"/>
              </a:ext>
            </a:extLst>
          </p:cNvPr>
          <p:cNvSpPr txBox="1"/>
          <p:nvPr/>
        </p:nvSpPr>
        <p:spPr>
          <a:xfrm>
            <a:off x="7177347" y="2677516"/>
            <a:ext cx="1511499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Program List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9081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DF1E-AA64-4011-A1B8-546A65BB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CREATE YOUR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F3F0F-3F17-4194-822B-76DE6D6A8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AE24B-8D39-4E47-A003-D6C516B9D6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0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15B3-9930-4ED3-9B4A-DF3991A7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Program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ADB5-5BE5-4727-9439-959AD3831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https://demo.countermeasures.com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Click on EPRM button</a:t>
            </a:r>
          </a:p>
          <a:p>
            <a:pPr marL="860425" lvl="1" indent="-457200">
              <a:buFont typeface="+mj-lt"/>
              <a:buAutoNum type="alphaLcParenR"/>
            </a:pPr>
            <a:r>
              <a:rPr lang="en-US" dirty="0"/>
              <a:t>Login:  Your NIPR email</a:t>
            </a:r>
          </a:p>
          <a:p>
            <a:pPr marL="860425" lvl="1" indent="-457200">
              <a:buFont typeface="+mj-lt"/>
              <a:buAutoNum type="alphaLcParenR"/>
            </a:pPr>
            <a:r>
              <a:rPr lang="en-US" dirty="0"/>
              <a:t>Password:  password</a:t>
            </a:r>
          </a:p>
          <a:p>
            <a:pPr marL="860425" lvl="1" indent="-457200">
              <a:buFont typeface="+mj-lt"/>
              <a:buAutoNum type="alphaLcParenR"/>
            </a:pPr>
            <a:r>
              <a:rPr lang="en-US" dirty="0"/>
              <a:t>Accept terms and conditions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Click on ASM Workbench icon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Click Create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Answer Questions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Click Save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2CFE7-3FD0-4D61-BCD8-6FEEC39B8A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91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AE6A-B1A6-4A56-A2C8-C8DE43E8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3F927-D2B6-4721-B885-C8A433D10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78E57-6962-4E9C-AF8E-234A0D66B1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71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5BE3-6EB7-4684-A6FC-300A7E350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548E6-D3F0-4BC6-81AB-C13D400F6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B4F14-A975-4753-B558-DA4AD43B60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9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F0D17-54CC-4052-BE7B-67C172F7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ASM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8EF79-BE7A-4D5B-9D4B-347E47C17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features and navigation</a:t>
            </a:r>
          </a:p>
          <a:p>
            <a:r>
              <a:rPr lang="en-US" dirty="0"/>
              <a:t>Enhanced automation of tasks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C6845-2220-42FC-9762-858FE8857D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64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21DB9-9A82-4399-B2C5-8FA0A0D5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Create PPP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7205A3-B1A8-4FD1-9B68-5CCE2262DB84}"/>
              </a:ext>
            </a:extLst>
          </p:cNvPr>
          <p:cNvGrpSpPr/>
          <p:nvPr/>
        </p:nvGrpSpPr>
        <p:grpSpPr>
          <a:xfrm>
            <a:off x="876300" y="1384300"/>
            <a:ext cx="9144000" cy="4635500"/>
            <a:chOff x="2518116" y="1800666"/>
            <a:chExt cx="7006883" cy="33621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761A714-DB68-4E2B-8FB7-FB24F5131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654" t="26245" r="21875" b="24706"/>
            <a:stretch/>
          </p:blipFill>
          <p:spPr>
            <a:xfrm>
              <a:off x="2518116" y="1800666"/>
              <a:ext cx="7006883" cy="33621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697B5E-0E37-49A7-8514-0E243209DACB}"/>
                </a:ext>
              </a:extLst>
            </p:cNvPr>
            <p:cNvSpPr/>
            <p:nvPr/>
          </p:nvSpPr>
          <p:spPr bwMode="auto">
            <a:xfrm>
              <a:off x="2658794" y="3812345"/>
              <a:ext cx="6654018" cy="1143000"/>
            </a:xfrm>
            <a:prstGeom prst="rect">
              <a:avLst/>
            </a:prstGeom>
            <a:solidFill>
              <a:srgbClr val="F2F5F7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DFB97D-CDF8-4166-A119-0AA02696FDC7}"/>
              </a:ext>
            </a:extLst>
          </p:cNvPr>
          <p:cNvSpPr/>
          <p:nvPr/>
        </p:nvSpPr>
        <p:spPr bwMode="auto">
          <a:xfrm>
            <a:off x="876300" y="3734138"/>
            <a:ext cx="9144000" cy="50292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57DD8-4A7B-4B15-BBBC-E9930D69D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A609F-5659-45C4-8274-7D3698463461}"/>
              </a:ext>
            </a:extLst>
          </p:cNvPr>
          <p:cNvSpPr txBox="1"/>
          <p:nvPr/>
        </p:nvSpPr>
        <p:spPr>
          <a:xfrm>
            <a:off x="2171700" y="4409302"/>
            <a:ext cx="3778933" cy="338554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/>
              <a:t>Double click </a:t>
            </a:r>
            <a:r>
              <a:rPr lang="en-US" sz="1600" dirty="0"/>
              <a:t>on the program to open.</a:t>
            </a:r>
          </a:p>
        </p:txBody>
      </p:sp>
    </p:spTree>
    <p:extLst>
      <p:ext uri="{BB962C8B-B14F-4D97-AF65-F5344CB8AC3E}">
        <p14:creationId xmlns:p14="http://schemas.microsoft.com/office/powerpoint/2010/main" val="4232451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63E8B-9F5E-4140-A861-57EF1C61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PPP, continued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299B7-9D13-43B9-8179-C979C5C0A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01" y="1480861"/>
            <a:ext cx="9107398" cy="452649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06A356-1B31-4964-B75C-86923ABF1545}"/>
              </a:ext>
            </a:extLst>
          </p:cNvPr>
          <p:cNvSpPr/>
          <p:nvPr/>
        </p:nvSpPr>
        <p:spPr bwMode="auto">
          <a:xfrm>
            <a:off x="2855741" y="3031589"/>
            <a:ext cx="801859" cy="50292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C5B6C-C378-4468-A723-BC4E210E70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495A5F-D1C1-4AD1-89E4-D7B8E0A87F15}"/>
              </a:ext>
            </a:extLst>
          </p:cNvPr>
          <p:cNvSpPr txBox="1"/>
          <p:nvPr/>
        </p:nvSpPr>
        <p:spPr>
          <a:xfrm>
            <a:off x="2813538" y="2580502"/>
            <a:ext cx="2926080" cy="338554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dirty="0"/>
              <a:t>Click on the </a:t>
            </a:r>
            <a:r>
              <a:rPr lang="en-US" sz="1600" b="1" dirty="0"/>
              <a:t>Survey tab.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98873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63E8B-9F5E-4140-A861-57EF1C61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PPP, continued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BA0133-2183-4E05-9BA5-6B2200C38BD3}"/>
              </a:ext>
            </a:extLst>
          </p:cNvPr>
          <p:cNvGrpSpPr/>
          <p:nvPr/>
        </p:nvGrpSpPr>
        <p:grpSpPr>
          <a:xfrm>
            <a:off x="1542301" y="1480861"/>
            <a:ext cx="9107398" cy="4526497"/>
            <a:chOff x="1542301" y="1480861"/>
            <a:chExt cx="9107398" cy="45264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0299B7-9D13-43B9-8179-C979C5C0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2301" y="1480861"/>
              <a:ext cx="9107398" cy="4526497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80F1C94-3134-4DE4-A604-E979E26F7C27}"/>
                </a:ext>
              </a:extLst>
            </p:cNvPr>
            <p:cNvSpPr/>
            <p:nvPr/>
          </p:nvSpPr>
          <p:spPr bwMode="auto">
            <a:xfrm>
              <a:off x="7434774" y="3520785"/>
              <a:ext cx="2968283" cy="502920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A5EAA-C6A1-4D62-BA9B-ABA64C51D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711B98-DA97-467C-B564-8068314BD941}"/>
              </a:ext>
            </a:extLst>
          </p:cNvPr>
          <p:cNvSpPr txBox="1"/>
          <p:nvPr/>
        </p:nvSpPr>
        <p:spPr>
          <a:xfrm>
            <a:off x="6541478" y="3078606"/>
            <a:ext cx="4417254" cy="338554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dirty="0"/>
              <a:t>Click on the </a:t>
            </a:r>
            <a:r>
              <a:rPr lang="en-US" sz="1600" b="1" dirty="0"/>
              <a:t>Create and Associate New PPP.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1961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EDB2-B410-432E-B4D4-887C6F7F1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PPP, continued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0E8E6-178D-4845-93A3-F028C60CE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00" t="40611" r="25693" b="25936"/>
          <a:stretch/>
        </p:blipFill>
        <p:spPr>
          <a:xfrm>
            <a:off x="1561715" y="1733843"/>
            <a:ext cx="9068570" cy="3390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A7300C-9BA9-4998-9310-EB17989675BB}"/>
              </a:ext>
            </a:extLst>
          </p:cNvPr>
          <p:cNvSpPr txBox="1"/>
          <p:nvPr/>
        </p:nvSpPr>
        <p:spPr>
          <a:xfrm>
            <a:off x="3162886" y="4108330"/>
            <a:ext cx="5866228" cy="584775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Create</a:t>
            </a:r>
            <a:r>
              <a:rPr lang="en-US" sz="1600" dirty="0"/>
              <a:t> when adding a new survey</a:t>
            </a:r>
          </a:p>
          <a:p>
            <a:r>
              <a:rPr lang="en-US" sz="1600" b="1" dirty="0"/>
              <a:t>Associate</a:t>
            </a:r>
            <a:r>
              <a:rPr lang="en-US" sz="1600" dirty="0"/>
              <a:t> when you have previously completed a survey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AF0AE1-C59E-42AB-874B-1B5422EA0D20}"/>
              </a:ext>
            </a:extLst>
          </p:cNvPr>
          <p:cNvSpPr/>
          <p:nvPr/>
        </p:nvSpPr>
        <p:spPr bwMode="auto">
          <a:xfrm>
            <a:off x="1737359" y="2507911"/>
            <a:ext cx="3805312" cy="50292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DAD26-F556-4211-AF31-C108A18D1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E23DE-CB73-4045-B9C8-B2D4BE2A03F9}"/>
              </a:ext>
            </a:extLst>
          </p:cNvPr>
          <p:cNvSpPr txBox="1"/>
          <p:nvPr/>
        </p:nvSpPr>
        <p:spPr>
          <a:xfrm>
            <a:off x="4745723" y="2014847"/>
            <a:ext cx="4346917" cy="338554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dirty="0"/>
              <a:t>Select </a:t>
            </a:r>
            <a:r>
              <a:rPr lang="en-US" sz="1600" b="1" dirty="0"/>
              <a:t>Create and Associate New PPP.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65652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101DF2-85C2-4A8E-9829-AF40944F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PPP, continued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838BA3-7003-4ABD-BBF4-D7D56C574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18" y="2573981"/>
            <a:ext cx="4472049" cy="855019"/>
          </a:xfrm>
        </p:spPr>
        <p:txBody>
          <a:bodyPr/>
          <a:lstStyle/>
          <a:p>
            <a:r>
              <a:rPr lang="en-US" dirty="0"/>
              <a:t>Information from the workbench has been populated for you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7D206-B93D-45EB-AEA5-85B47CE23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12289" r="23499" b="6851"/>
          <a:stretch/>
        </p:blipFill>
        <p:spPr>
          <a:xfrm>
            <a:off x="5590371" y="1283270"/>
            <a:ext cx="6091311" cy="5128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8EC5F08-D864-4940-9E4C-1BB6D93708FC}"/>
              </a:ext>
            </a:extLst>
          </p:cNvPr>
          <p:cNvSpPr/>
          <p:nvPr/>
        </p:nvSpPr>
        <p:spPr bwMode="auto">
          <a:xfrm>
            <a:off x="10401300" y="5908504"/>
            <a:ext cx="1280382" cy="50292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16DC91-2154-4CE2-8464-FB93A21481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41FDF-4D3D-4395-A7A2-CBC9EF4BC082}"/>
              </a:ext>
            </a:extLst>
          </p:cNvPr>
          <p:cNvSpPr txBox="1"/>
          <p:nvPr/>
        </p:nvSpPr>
        <p:spPr>
          <a:xfrm>
            <a:off x="9411287" y="5390238"/>
            <a:ext cx="1730326" cy="338554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dirty="0"/>
              <a:t>Click </a:t>
            </a:r>
            <a:r>
              <a:rPr lang="en-US" sz="1600" b="1" dirty="0"/>
              <a:t>Continue.</a:t>
            </a:r>
          </a:p>
        </p:txBody>
      </p:sp>
    </p:spTree>
    <p:extLst>
      <p:ext uri="{BB962C8B-B14F-4D97-AF65-F5344CB8AC3E}">
        <p14:creationId xmlns:p14="http://schemas.microsoft.com/office/powerpoint/2010/main" val="2864746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945E5-C252-4DA2-8ECF-432896CF5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PPP, continued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3FBF2E-DE40-4827-B306-493C71EBA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292" t="10327" r="23851" b="8117"/>
          <a:stretch/>
        </p:blipFill>
        <p:spPr>
          <a:xfrm>
            <a:off x="6096000" y="1424353"/>
            <a:ext cx="5585682" cy="4845623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E56069-2C92-4786-8578-2D0F34181BA1}"/>
              </a:ext>
            </a:extLst>
          </p:cNvPr>
          <p:cNvSpPr txBox="1"/>
          <p:nvPr/>
        </p:nvSpPr>
        <p:spPr>
          <a:xfrm>
            <a:off x="845598" y="4848872"/>
            <a:ext cx="4582187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Later, you’ll use these options to manage your survey.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39609-8B17-4E40-9A6D-F0C61A4CD85E}"/>
              </a:ext>
            </a:extLst>
          </p:cNvPr>
          <p:cNvSpPr txBox="1"/>
          <p:nvPr/>
        </p:nvSpPr>
        <p:spPr>
          <a:xfrm>
            <a:off x="1361218" y="2528814"/>
            <a:ext cx="4582187" cy="5847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dirty="0"/>
              <a:t>Click on </a:t>
            </a:r>
            <a:r>
              <a:rPr lang="en-US" sz="1600" b="1" dirty="0"/>
              <a:t>Data Collection icon </a:t>
            </a:r>
            <a:r>
              <a:rPr lang="en-US" sz="1600" dirty="0"/>
              <a:t>to continue completing PPP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9154583A-768F-4131-B7F1-D14F77160452}"/>
              </a:ext>
            </a:extLst>
          </p:cNvPr>
          <p:cNvSpPr/>
          <p:nvPr/>
        </p:nvSpPr>
        <p:spPr bwMode="auto">
          <a:xfrm>
            <a:off x="5537199" y="4119924"/>
            <a:ext cx="439615" cy="2150052"/>
          </a:xfrm>
          <a:prstGeom prst="leftBrac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B76946-B952-4C8E-BF00-01A303CB9F8B}"/>
              </a:ext>
            </a:extLst>
          </p:cNvPr>
          <p:cNvSpPr/>
          <p:nvPr/>
        </p:nvSpPr>
        <p:spPr bwMode="auto">
          <a:xfrm>
            <a:off x="6096000" y="2593804"/>
            <a:ext cx="850900" cy="74629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2E642-03BE-4B13-8B53-0CA150907A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87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9DC69-D6B8-449F-BBE4-D29CCE950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PPP,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E1D3F-6E83-4BEC-9DD1-41019963A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7" t="37738" r="22923" b="24705"/>
          <a:stretch/>
        </p:blipFill>
        <p:spPr>
          <a:xfrm>
            <a:off x="1431752" y="1660573"/>
            <a:ext cx="9856032" cy="38539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21FDF5-7B32-4AD4-A2C3-74332AF54431}"/>
              </a:ext>
            </a:extLst>
          </p:cNvPr>
          <p:cNvSpPr txBox="1"/>
          <p:nvPr/>
        </p:nvSpPr>
        <p:spPr>
          <a:xfrm>
            <a:off x="6458607" y="2420588"/>
            <a:ext cx="4582187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/>
              <a:t>Yellow “Click here” buttons show you where to click.</a:t>
            </a:r>
          </a:p>
          <a:p>
            <a:r>
              <a:rPr lang="en-US" sz="1600" b="1" dirty="0"/>
              <a:t>Finish and Lock icon aren’t available until work is complete.</a:t>
            </a:r>
            <a:endParaRPr lang="en-US" sz="1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8001EE-6FBF-453A-9BE3-324B563E0300}"/>
              </a:ext>
            </a:extLst>
          </p:cNvPr>
          <p:cNvSpPr/>
          <p:nvPr/>
        </p:nvSpPr>
        <p:spPr bwMode="auto">
          <a:xfrm>
            <a:off x="1431752" y="2543004"/>
            <a:ext cx="2390948" cy="159719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E35274-BE54-4D6F-82A6-6479370EB8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5E6D4-A470-4F31-86B3-09CCA9DC1E14}"/>
              </a:ext>
            </a:extLst>
          </p:cNvPr>
          <p:cNvSpPr txBox="1"/>
          <p:nvPr/>
        </p:nvSpPr>
        <p:spPr>
          <a:xfrm>
            <a:off x="1053306" y="4306691"/>
            <a:ext cx="5405301" cy="338554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dirty="0"/>
              <a:t>Click on </a:t>
            </a:r>
            <a:r>
              <a:rPr lang="en-US" sz="1600" b="1" dirty="0"/>
              <a:t>the Page 1 icon </a:t>
            </a:r>
            <a:r>
              <a:rPr lang="en-US" sz="1600" dirty="0"/>
              <a:t>to continue completing the PPP.</a:t>
            </a:r>
          </a:p>
        </p:txBody>
      </p:sp>
    </p:spTree>
    <p:extLst>
      <p:ext uri="{BB962C8B-B14F-4D97-AF65-F5344CB8AC3E}">
        <p14:creationId xmlns:p14="http://schemas.microsoft.com/office/powerpoint/2010/main" val="1986207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A753-9755-4B69-AAAE-0F64E353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PPP, continued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AB4412-E2E1-4D9E-925C-E71B8A5A6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77" y="1283270"/>
            <a:ext cx="5245772" cy="4743450"/>
          </a:xfrm>
        </p:spPr>
        <p:txBody>
          <a:bodyPr/>
          <a:lstStyle/>
          <a:p>
            <a:r>
              <a:rPr lang="en-US" dirty="0"/>
              <a:t>Information from workbench is populated for you</a:t>
            </a:r>
          </a:p>
          <a:p>
            <a:r>
              <a:rPr lang="en-US" dirty="0"/>
              <a:t>Most of the questions are the same as the current MICT</a:t>
            </a:r>
          </a:p>
          <a:p>
            <a:r>
              <a:rPr lang="en-US" dirty="0"/>
              <a:t>File upload buttons enable you to upload information applicable to the question.</a:t>
            </a:r>
          </a:p>
          <a:p>
            <a:r>
              <a:rPr lang="en-US" dirty="0"/>
              <a:t>Red asterisk (*) indicates the question is required.</a:t>
            </a:r>
          </a:p>
          <a:p>
            <a:pPr lvl="1"/>
            <a:r>
              <a:rPr lang="en-US" dirty="0"/>
              <a:t>Complete remaining questions</a:t>
            </a:r>
          </a:p>
          <a:p>
            <a:pPr lvl="1"/>
            <a:r>
              <a:rPr lang="en-US" dirty="0"/>
              <a:t>Upload Sample SCG</a:t>
            </a:r>
          </a:p>
          <a:p>
            <a:pPr lvl="1"/>
            <a:r>
              <a:rPr lang="en-US" dirty="0"/>
              <a:t>Click Continue to go to next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094B30-573C-4B16-84C0-B2EEC3F2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16" t="10647" r="26615" b="10134"/>
          <a:stretch/>
        </p:blipFill>
        <p:spPr>
          <a:xfrm>
            <a:off x="6246055" y="1315090"/>
            <a:ext cx="5435627" cy="5068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7DC1D-92B3-4173-9AA7-35861DA2AF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24969-F30A-42AD-A9F6-29477CBADA8B}"/>
              </a:ext>
            </a:extLst>
          </p:cNvPr>
          <p:cNvSpPr txBox="1"/>
          <p:nvPr/>
        </p:nvSpPr>
        <p:spPr>
          <a:xfrm>
            <a:off x="7610622" y="2050512"/>
            <a:ext cx="4143801" cy="338554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/>
              <a:t>Complete the questions </a:t>
            </a:r>
            <a:r>
              <a:rPr lang="en-US" sz="1600" dirty="0"/>
              <a:t>(notional data).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E8014-1387-4F46-AEB0-392A83DB72AD}"/>
              </a:ext>
            </a:extLst>
          </p:cNvPr>
          <p:cNvSpPr txBox="1"/>
          <p:nvPr/>
        </p:nvSpPr>
        <p:spPr>
          <a:xfrm>
            <a:off x="7805225" y="4287568"/>
            <a:ext cx="4143801" cy="5847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/>
              <a:t>Answer ‘Yes’ to SCG questions and Example SCG Upload File.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51531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8FC4-22C1-4771-B43E-D3639F3BB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PPP, continued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34A638-5FF3-467C-A513-8CDBC023B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72" t="11513" r="26340" b="7820"/>
          <a:stretch/>
        </p:blipFill>
        <p:spPr>
          <a:xfrm>
            <a:off x="520505" y="1336430"/>
            <a:ext cx="5337153" cy="4971593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120889-1B4E-4F88-AADF-E8013E323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08" t="19472" r="30769" b="13829"/>
          <a:stretch/>
        </p:blipFill>
        <p:spPr>
          <a:xfrm>
            <a:off x="5486400" y="1343466"/>
            <a:ext cx="5417752" cy="5088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9278A-369C-4E34-98A5-EF035139AD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B0B58-5FF5-4437-B9B3-E8C76A4B09CC}"/>
              </a:ext>
            </a:extLst>
          </p:cNvPr>
          <p:cNvSpPr txBox="1"/>
          <p:nvPr/>
        </p:nvSpPr>
        <p:spPr>
          <a:xfrm>
            <a:off x="1983546" y="4212810"/>
            <a:ext cx="3605119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Click on the </a:t>
            </a:r>
            <a:r>
              <a:rPr lang="en-US" sz="1600" b="1" dirty="0"/>
              <a:t>Upload SCG </a:t>
            </a:r>
            <a:r>
              <a:rPr lang="en-US" sz="1600" dirty="0"/>
              <a:t>button</a:t>
            </a:r>
            <a:r>
              <a:rPr lang="en-US" sz="1600" b="1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B51B9-45EC-426A-8FAF-8C33FEEB5A19}"/>
              </a:ext>
            </a:extLst>
          </p:cNvPr>
          <p:cNvSpPr txBox="1"/>
          <p:nvPr/>
        </p:nvSpPr>
        <p:spPr>
          <a:xfrm>
            <a:off x="6578345" y="3360996"/>
            <a:ext cx="3605119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Browse</a:t>
            </a:r>
            <a:r>
              <a:rPr lang="en-US" sz="1600" dirty="0"/>
              <a:t> for the Example SCG file</a:t>
            </a:r>
            <a:r>
              <a:rPr lang="en-US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8271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6722-0C40-4109-B312-32D5BAA50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PPP, continued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D6AC4D-24D2-4F7C-86D6-F32979403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9" r="27840" b="7820"/>
          <a:stretch/>
        </p:blipFill>
        <p:spPr>
          <a:xfrm>
            <a:off x="407963" y="1493716"/>
            <a:ext cx="6035040" cy="4372512"/>
          </a:xfr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4D8FFB-9E5D-406F-93BB-9C5FD2D6F6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23" t="17658" r="30423" b="12187"/>
          <a:stretch/>
        </p:blipFill>
        <p:spPr>
          <a:xfrm>
            <a:off x="5950635" y="1433928"/>
            <a:ext cx="4895556" cy="48089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A61D71-753F-4D8E-8201-C38606BBB9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EC527-2DFA-44FD-88F2-083DF99CBD03}"/>
              </a:ext>
            </a:extLst>
          </p:cNvPr>
          <p:cNvSpPr txBox="1"/>
          <p:nvPr/>
        </p:nvSpPr>
        <p:spPr>
          <a:xfrm>
            <a:off x="6595853" y="4029930"/>
            <a:ext cx="3605119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Click on the </a:t>
            </a:r>
            <a:r>
              <a:rPr lang="en-US" sz="1600" b="1" dirty="0"/>
              <a:t>Upload </a:t>
            </a:r>
            <a:r>
              <a:rPr lang="en-US" sz="1600" dirty="0"/>
              <a:t>button</a:t>
            </a:r>
            <a:r>
              <a:rPr lang="en-US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8111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2AFB-AF5C-4039-B4DA-B2811AB5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1C060-3D7D-49D9-BE83-241B725A5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175"/>
            <a:ext cx="10515600" cy="455085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Overview of ASM Video </a:t>
            </a:r>
          </a:p>
          <a:p>
            <a:r>
              <a:rPr lang="en-US" dirty="0"/>
              <a:t>What’s New </a:t>
            </a:r>
          </a:p>
          <a:p>
            <a:pPr lvl="1"/>
            <a:r>
              <a:rPr lang="en-US" dirty="0"/>
              <a:t>ASM Workbench</a:t>
            </a:r>
          </a:p>
          <a:p>
            <a:r>
              <a:rPr lang="en-US" dirty="0"/>
              <a:t>Create Your Program in the Workbench </a:t>
            </a:r>
          </a:p>
          <a:p>
            <a:r>
              <a:rPr lang="en-US" dirty="0"/>
              <a:t>Add/Update surveys on SIPR</a:t>
            </a:r>
          </a:p>
          <a:p>
            <a:pPr lvl="1"/>
            <a:r>
              <a:rPr lang="en-US" dirty="0"/>
              <a:t>We’ll use PPP as our example</a:t>
            </a:r>
          </a:p>
          <a:p>
            <a:r>
              <a:rPr lang="en-US" dirty="0"/>
              <a:t>Break between add and update</a:t>
            </a:r>
          </a:p>
          <a:p>
            <a:r>
              <a:rPr lang="en-US" dirty="0"/>
              <a:t>Add surveys using NIPR to SIPR Process</a:t>
            </a:r>
          </a:p>
          <a:p>
            <a:pPr lvl="1"/>
            <a:r>
              <a:rPr lang="en-US" dirty="0"/>
              <a:t>We’ll use SCRM as our example</a:t>
            </a:r>
          </a:p>
          <a:p>
            <a:r>
              <a:rPr lang="en-US" dirty="0"/>
              <a:t>Break</a:t>
            </a:r>
          </a:p>
          <a:p>
            <a:r>
              <a:rPr lang="en-US" dirty="0"/>
              <a:t>Assessment Overview </a:t>
            </a:r>
          </a:p>
          <a:p>
            <a:r>
              <a:rPr lang="en-US" dirty="0"/>
              <a:t>Run Analysis and Reports</a:t>
            </a:r>
          </a:p>
          <a:p>
            <a:r>
              <a:rPr lang="en-US" dirty="0"/>
              <a:t>Resources and Training Materials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C65A24-3D4F-4BCA-B158-469EC05BAFC5}"/>
              </a:ext>
            </a:extLst>
          </p:cNvPr>
          <p:cNvSpPr txBox="1"/>
          <p:nvPr/>
        </p:nvSpPr>
        <p:spPr>
          <a:xfrm>
            <a:off x="7371472" y="3429000"/>
            <a:ext cx="3305907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These processes are the same and can be used interchangeably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A3AFABA-BE7C-4DE5-B5AF-71C4AD2AFE23}"/>
              </a:ext>
            </a:extLst>
          </p:cNvPr>
          <p:cNvSpPr/>
          <p:nvPr/>
        </p:nvSpPr>
        <p:spPr>
          <a:xfrm flipH="1">
            <a:off x="6541476" y="3016251"/>
            <a:ext cx="618977" cy="1541681"/>
          </a:xfrm>
          <a:prstGeom prst="leftBrace">
            <a:avLst>
              <a:gd name="adj1" fmla="val 0"/>
              <a:gd name="adj2" fmla="val 48175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BC3BE-7408-4DC1-BF78-B372FE15A9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72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DCD41-9887-480E-A0D6-852A165E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PPP, continued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B4847D-8914-418C-B115-CFE1EDAB6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307" t="18037" r="30508" b="9006"/>
          <a:stretch/>
        </p:blipFill>
        <p:spPr>
          <a:xfrm>
            <a:off x="665871" y="1378634"/>
            <a:ext cx="4628272" cy="472429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BF7F0-A188-410D-8544-F4002F8D9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839" y="1212057"/>
            <a:ext cx="6267231" cy="51576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BE44A-8026-438E-9F53-5B475C3481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5CB63F-8B05-4133-9F28-6375F037FE3B}"/>
              </a:ext>
            </a:extLst>
          </p:cNvPr>
          <p:cNvSpPr txBox="1"/>
          <p:nvPr/>
        </p:nvSpPr>
        <p:spPr>
          <a:xfrm>
            <a:off x="2321171" y="2355057"/>
            <a:ext cx="4576688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Click on the </a:t>
            </a:r>
            <a:r>
              <a:rPr lang="en-US" sz="1600" b="1" dirty="0"/>
              <a:t>Close </a:t>
            </a:r>
            <a:r>
              <a:rPr lang="en-US" sz="1600" dirty="0"/>
              <a:t>button to return to survey</a:t>
            </a:r>
            <a:r>
              <a:rPr lang="en-US" sz="1600" b="1" dirty="0"/>
              <a:t>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D851A2D-900D-48E8-9688-D09E5F42F522}"/>
              </a:ext>
            </a:extLst>
          </p:cNvPr>
          <p:cNvSpPr/>
          <p:nvPr/>
        </p:nvSpPr>
        <p:spPr bwMode="auto">
          <a:xfrm>
            <a:off x="4797083" y="5064369"/>
            <a:ext cx="1139483" cy="801859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138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DFC51-CD0B-4C1B-840F-E4BDB9055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PPP, continued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BC5F38-AB9E-4051-A825-B4697B93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0065" y="1331741"/>
            <a:ext cx="6076749" cy="50009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919930-A5B0-4C74-9DDF-0EEC8B025A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566A1-99AD-4A72-9A88-1C3CA0C59CB8}"/>
              </a:ext>
            </a:extLst>
          </p:cNvPr>
          <p:cNvSpPr txBox="1"/>
          <p:nvPr/>
        </p:nvSpPr>
        <p:spPr>
          <a:xfrm>
            <a:off x="4630837" y="1975229"/>
            <a:ext cx="3542492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Complete</a:t>
            </a:r>
            <a:r>
              <a:rPr lang="en-US" sz="1600" dirty="0"/>
              <a:t> the remaining Survey</a:t>
            </a:r>
            <a:r>
              <a:rPr lang="en-US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0053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74CD9-1032-45DA-BF6B-37D6DB9E0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PPP, continued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C8ECD-9618-4392-AF6F-DF21FB59B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Complete Page 2</a:t>
            </a:r>
          </a:p>
          <a:p>
            <a:r>
              <a:rPr lang="en-US" dirty="0">
                <a:solidFill>
                  <a:srgbClr val="FF0000"/>
                </a:solidFill>
              </a:rPr>
              <a:t>Click 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A51B6-47E3-4E42-85FB-2A9A6CEC0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15" t="34249" r="26846" b="9929"/>
          <a:stretch/>
        </p:blipFill>
        <p:spPr>
          <a:xfrm>
            <a:off x="4239025" y="1343639"/>
            <a:ext cx="7201357" cy="4754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215CE-9E3E-4896-BA0B-087AFD054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931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1966E-9617-4FE8-B564-DA65BEF1B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PPP, continued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319F5-723B-4550-A33B-B1E5AC95B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16" t="33633" r="25693" b="30247"/>
          <a:stretch/>
        </p:blipFill>
        <p:spPr>
          <a:xfrm>
            <a:off x="1470233" y="1749728"/>
            <a:ext cx="8925792" cy="37226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E96720-10B4-4138-BFF0-72B9D3F9C020}"/>
              </a:ext>
            </a:extLst>
          </p:cNvPr>
          <p:cNvSpPr/>
          <p:nvPr/>
        </p:nvSpPr>
        <p:spPr bwMode="auto">
          <a:xfrm>
            <a:off x="3644900" y="2705100"/>
            <a:ext cx="1003300" cy="9779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DD49DD-4AF4-4AB5-ACD9-DB78CEF85F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7DC3C-C91E-47F5-910F-6D321D24905B}"/>
              </a:ext>
            </a:extLst>
          </p:cNvPr>
          <p:cNvSpPr txBox="1"/>
          <p:nvPr/>
        </p:nvSpPr>
        <p:spPr>
          <a:xfrm>
            <a:off x="5379720" y="2855496"/>
            <a:ext cx="2652932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Click on </a:t>
            </a:r>
            <a:r>
              <a:rPr lang="en-US" sz="1600" b="1" dirty="0"/>
              <a:t>Finish and Lock.</a:t>
            </a:r>
          </a:p>
        </p:txBody>
      </p:sp>
    </p:spTree>
    <p:extLst>
      <p:ext uri="{BB962C8B-B14F-4D97-AF65-F5344CB8AC3E}">
        <p14:creationId xmlns:p14="http://schemas.microsoft.com/office/powerpoint/2010/main" val="4053806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8B91-A7E7-4DAC-8976-A79D3C8F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PPP, continued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F14AC-5D4A-477B-9B3D-15861348A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85" t="19677" r="26615" b="7671"/>
          <a:stretch/>
        </p:blipFill>
        <p:spPr>
          <a:xfrm>
            <a:off x="3357489" y="1326357"/>
            <a:ext cx="5852160" cy="49799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587186-D4A3-46C8-B086-D08A28AC1476}"/>
              </a:ext>
            </a:extLst>
          </p:cNvPr>
          <p:cNvSpPr/>
          <p:nvPr/>
        </p:nvSpPr>
        <p:spPr bwMode="auto">
          <a:xfrm>
            <a:off x="3492500" y="4254499"/>
            <a:ext cx="1435100" cy="36043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EEF41C-0943-4A6D-8067-CE6F311724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B8B97-55C0-485B-BB52-20F4EA72951F}"/>
              </a:ext>
            </a:extLst>
          </p:cNvPr>
          <p:cNvSpPr txBox="1"/>
          <p:nvPr/>
        </p:nvSpPr>
        <p:spPr>
          <a:xfrm>
            <a:off x="6919182" y="4254499"/>
            <a:ext cx="2652932" cy="584775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Click on </a:t>
            </a:r>
            <a:r>
              <a:rPr lang="en-US" sz="1600" b="1" dirty="0"/>
              <a:t>Return to ASM Program.</a:t>
            </a:r>
          </a:p>
        </p:txBody>
      </p:sp>
    </p:spTree>
    <p:extLst>
      <p:ext uri="{BB962C8B-B14F-4D97-AF65-F5344CB8AC3E}">
        <p14:creationId xmlns:p14="http://schemas.microsoft.com/office/powerpoint/2010/main" val="2264094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C9A2-B9C3-4176-8FD2-85DF4670E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PPP, continued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95CD72-9038-44CE-8FD1-5B73A38A3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77" y="1283270"/>
            <a:ext cx="3754596" cy="4743450"/>
          </a:xfrm>
        </p:spPr>
        <p:txBody>
          <a:bodyPr/>
          <a:lstStyle/>
          <a:p>
            <a:r>
              <a:rPr lang="en-US" dirty="0"/>
              <a:t>PPP is complete and can only be seen by you until you release it.</a:t>
            </a:r>
          </a:p>
          <a:p>
            <a:r>
              <a:rPr lang="en-US" dirty="0"/>
              <a:t>It will not be available for review or reports until you are ready.</a:t>
            </a:r>
          </a:p>
          <a:p>
            <a:r>
              <a:rPr lang="en-US" dirty="0"/>
              <a:t>You can share to another ASM user</a:t>
            </a:r>
          </a:p>
          <a:p>
            <a:r>
              <a:rPr lang="en-US" dirty="0">
                <a:solidFill>
                  <a:srgbClr val="FF0000"/>
                </a:solidFill>
              </a:rPr>
              <a:t>Open the survey by clicking on the hyperlink to survey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A69C6-CF1F-482D-B9BF-325395F11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46" t="34249" r="25693" b="18139"/>
          <a:stretch/>
        </p:blipFill>
        <p:spPr>
          <a:xfrm>
            <a:off x="4453232" y="1622831"/>
            <a:ext cx="7228450" cy="39928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27F29-D773-4611-97CC-839CF3D3A826}"/>
              </a:ext>
            </a:extLst>
          </p:cNvPr>
          <p:cNvSpPr txBox="1"/>
          <p:nvPr/>
        </p:nvSpPr>
        <p:spPr>
          <a:xfrm>
            <a:off x="5168901" y="4198820"/>
            <a:ext cx="6113194" cy="1077218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Release for viewing button is a toggle button.  When it says Release for viewing = hidden</a:t>
            </a:r>
          </a:p>
          <a:p>
            <a:r>
              <a:rPr lang="en-US" sz="1600" b="1" dirty="0"/>
              <a:t>When it says Unrelease for viewing = Not hidden; available to higher ups and reports</a:t>
            </a:r>
            <a:endParaRPr lang="en-US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21AC64-F679-403B-B5A1-2C19AF8AAE18}"/>
              </a:ext>
            </a:extLst>
          </p:cNvPr>
          <p:cNvSpPr/>
          <p:nvPr/>
        </p:nvSpPr>
        <p:spPr bwMode="auto">
          <a:xfrm>
            <a:off x="7505700" y="3210681"/>
            <a:ext cx="1739900" cy="36043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C6EE6-4C45-452D-9385-2A5FD3A0BBB2}"/>
              </a:ext>
            </a:extLst>
          </p:cNvPr>
          <p:cNvCxnSpPr/>
          <p:nvPr/>
        </p:nvCxnSpPr>
        <p:spPr bwMode="auto">
          <a:xfrm flipV="1">
            <a:off x="8356600" y="3670300"/>
            <a:ext cx="0" cy="4876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A8260-4F30-4D0B-9DCD-C5056335E5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47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0B78-349F-4B3C-ADB8-507EF264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2- Add YOUR PPP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21035-4739-4B93-A1DD-94B414E44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C10A0-BE9A-4157-B392-129FD5384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117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733C-5ABC-4960-83FF-08FCC008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PPP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F2D2D-9175-4939-A7A5-C30C783DE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Logged into ASM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Click on Workbench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Double click on your program to open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Click on Survey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Click on Create and Associate PPP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Select Create and Associate New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PPP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Click on Data collection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Answer the questions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Load Example SCG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Complete full survey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Click on Finish and Lock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Click on Return to ASM Program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Click on Survey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Click Release for Viewing Button</a:t>
            </a:r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E7A5CDC3-2C82-4329-B9D0-DF22831948FE}"/>
              </a:ext>
            </a:extLst>
          </p:cNvPr>
          <p:cNvSpPr/>
          <p:nvPr/>
        </p:nvSpPr>
        <p:spPr bwMode="auto">
          <a:xfrm>
            <a:off x="4191000" y="1288827"/>
            <a:ext cx="317500" cy="914400"/>
          </a:xfrm>
          <a:prstGeom prst="rightBrac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15EC4-4855-4ACA-95B4-AB8E5F0D0AE7}"/>
              </a:ext>
            </a:extLst>
          </p:cNvPr>
          <p:cNvSpPr txBox="1"/>
          <p:nvPr/>
        </p:nvSpPr>
        <p:spPr>
          <a:xfrm>
            <a:off x="4622800" y="1484417"/>
            <a:ext cx="32766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dirty="0"/>
              <a:t>These steps may not be necessary if you are already in ASM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5A239-5D97-4C6A-B7E7-4851CD999F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876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FC1A-C4B7-499B-B196-4E6102FB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TAB, ADDING A POC, SHARE TO ANOTHER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AD559-2CA3-4C39-B70A-E53ECF091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8589C-5E0B-4741-B508-863406C3D1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8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108F4-ABE9-4A99-805D-9DD925B45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Tab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3C9D5-9752-45F3-B88A-6888042B6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472" t="34052" r="26673" b="15531"/>
          <a:stretch/>
        </p:blipFill>
        <p:spPr>
          <a:xfrm>
            <a:off x="575114" y="1690272"/>
            <a:ext cx="6744879" cy="3995225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62451-D416-4CBD-A7FF-DA39005F9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69" t="33838" r="26385" b="20601"/>
          <a:stretch/>
        </p:blipFill>
        <p:spPr>
          <a:xfrm>
            <a:off x="4402607" y="1997148"/>
            <a:ext cx="6744879" cy="35736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B9A9EB-9C69-4081-B475-236B2063F105}"/>
              </a:ext>
            </a:extLst>
          </p:cNvPr>
          <p:cNvSpPr/>
          <p:nvPr/>
        </p:nvSpPr>
        <p:spPr bwMode="auto">
          <a:xfrm>
            <a:off x="2967507" y="2806699"/>
            <a:ext cx="499593" cy="36043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66747F-54A2-481C-985B-A2AF1E900745}"/>
              </a:ext>
            </a:extLst>
          </p:cNvPr>
          <p:cNvSpPr/>
          <p:nvPr/>
        </p:nvSpPr>
        <p:spPr bwMode="auto">
          <a:xfrm>
            <a:off x="4669307" y="4546599"/>
            <a:ext cx="6478179" cy="36043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A677F-9AF0-49B1-AF65-C9D7AC23CB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39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F849F9-C5B2-4A71-9D29-5F56629CFBD1}"/>
              </a:ext>
            </a:extLst>
          </p:cNvPr>
          <p:cNvSpPr txBox="1"/>
          <p:nvPr/>
        </p:nvSpPr>
        <p:spPr>
          <a:xfrm>
            <a:off x="1749675" y="2229038"/>
            <a:ext cx="2034925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Click on F</a:t>
            </a:r>
            <a:r>
              <a:rPr lang="en-US" sz="1600" b="1" dirty="0"/>
              <a:t>ile tab.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52566-AF52-4B54-92E3-DBBE38404397}"/>
              </a:ext>
            </a:extLst>
          </p:cNvPr>
          <p:cNvSpPr txBox="1"/>
          <p:nvPr/>
        </p:nvSpPr>
        <p:spPr>
          <a:xfrm>
            <a:off x="6757583" y="5046697"/>
            <a:ext cx="3288117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Double click on File </a:t>
            </a:r>
            <a:r>
              <a:rPr lang="en-US" sz="1600" dirty="0"/>
              <a:t>to open</a:t>
            </a:r>
            <a:r>
              <a:rPr lang="en-US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3444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616D2-EC18-43FF-B6CA-ABDE0D9A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B485A-7263-4486-A264-2658E749F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role of ASM</a:t>
            </a:r>
          </a:p>
          <a:p>
            <a:r>
              <a:rPr lang="en-US" dirty="0"/>
              <a:t>Navigate the ASM Workbench</a:t>
            </a:r>
          </a:p>
          <a:p>
            <a:r>
              <a:rPr lang="en-US" dirty="0"/>
              <a:t>Add a Program Protection Plan (PPP) and Supply Chain Risk Management (SCRM) survey</a:t>
            </a:r>
          </a:p>
          <a:p>
            <a:r>
              <a:rPr lang="en-US" dirty="0"/>
              <a:t>Add/Update PPP and/or SCRM (and other surveys)</a:t>
            </a:r>
          </a:p>
          <a:p>
            <a:r>
              <a:rPr lang="en-US" dirty="0"/>
              <a:t>Use the NIPR to SIPR Process</a:t>
            </a:r>
          </a:p>
          <a:p>
            <a:r>
              <a:rPr lang="en-US" dirty="0"/>
              <a:t>Understand additional features such as assessments</a:t>
            </a:r>
          </a:p>
          <a:p>
            <a:r>
              <a:rPr lang="en-US" dirty="0"/>
              <a:t>Reports and Analysis - Run ASM Dashboard Report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EF16D-1F80-49D8-9D62-7811C29E05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127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6064-BD54-4EE3-A726-66D7A893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POC Tab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F42E9-35DD-45DD-9663-19526461C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9" t="33223" r="26500" b="21533"/>
          <a:stretch/>
        </p:blipFill>
        <p:spPr>
          <a:xfrm>
            <a:off x="228503" y="1343465"/>
            <a:ext cx="5880295" cy="31013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EA3496-3584-4B38-9DF9-9BA236DDA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5429" t="34052" r="26134" b="24725"/>
          <a:stretch/>
        </p:blipFill>
        <p:spPr>
          <a:xfrm>
            <a:off x="3410318" y="1714695"/>
            <a:ext cx="6492733" cy="3101340"/>
          </a:xfr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483C1E-7F5A-41A2-96D8-156AC64EFADE}"/>
              </a:ext>
            </a:extLst>
          </p:cNvPr>
          <p:cNvSpPr/>
          <p:nvPr/>
        </p:nvSpPr>
        <p:spPr bwMode="auto">
          <a:xfrm>
            <a:off x="2669057" y="2413195"/>
            <a:ext cx="499593" cy="36043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AF1F659-441E-409C-BA31-711FBF3567F0}"/>
              </a:ext>
            </a:extLst>
          </p:cNvPr>
          <p:cNvSpPr/>
          <p:nvPr/>
        </p:nvSpPr>
        <p:spPr bwMode="auto">
          <a:xfrm>
            <a:off x="5183485" y="3210681"/>
            <a:ext cx="1039515" cy="36043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FC6399-A8AB-4971-BA2C-1EFC4D0F30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28" t="21729" r="12605" b="19575"/>
          <a:stretch/>
        </p:blipFill>
        <p:spPr>
          <a:xfrm>
            <a:off x="6491854" y="2413195"/>
            <a:ext cx="5471643" cy="333349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10158C9-BD2C-4C2F-837E-D3101DD9BE62}"/>
              </a:ext>
            </a:extLst>
          </p:cNvPr>
          <p:cNvSpPr/>
          <p:nvPr/>
        </p:nvSpPr>
        <p:spPr bwMode="auto">
          <a:xfrm>
            <a:off x="6656684" y="5187265"/>
            <a:ext cx="1432239" cy="36043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63A93E7-FE87-47E2-A248-4160272DDE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40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D1FCF5-52A9-4CFD-9EB0-CA13C15663DA}"/>
              </a:ext>
            </a:extLst>
          </p:cNvPr>
          <p:cNvSpPr txBox="1"/>
          <p:nvPr/>
        </p:nvSpPr>
        <p:spPr>
          <a:xfrm>
            <a:off x="1495675" y="1943233"/>
            <a:ext cx="2034925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Click on </a:t>
            </a:r>
            <a:r>
              <a:rPr lang="en-US" sz="1600" b="1" dirty="0"/>
              <a:t>POC tab.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A0179-7B48-4276-B5D7-F28709D07ECA}"/>
              </a:ext>
            </a:extLst>
          </p:cNvPr>
          <p:cNvSpPr txBox="1"/>
          <p:nvPr/>
        </p:nvSpPr>
        <p:spPr>
          <a:xfrm>
            <a:off x="4591741" y="2451531"/>
            <a:ext cx="1504259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Click </a:t>
            </a:r>
            <a:r>
              <a:rPr lang="en-US" sz="1600" b="1" dirty="0"/>
              <a:t>Create.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3A5CCA-91F0-4D53-A016-07A5EA7B2D42}"/>
              </a:ext>
            </a:extLst>
          </p:cNvPr>
          <p:cNvSpPr txBox="1"/>
          <p:nvPr/>
        </p:nvSpPr>
        <p:spPr>
          <a:xfrm>
            <a:off x="8973241" y="2836970"/>
            <a:ext cx="2702977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Complete Information.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9B14F8-B510-4CFF-BAAA-787DAA6CF979}"/>
              </a:ext>
            </a:extLst>
          </p:cNvPr>
          <p:cNvSpPr txBox="1"/>
          <p:nvPr/>
        </p:nvSpPr>
        <p:spPr>
          <a:xfrm>
            <a:off x="7566719" y="5728230"/>
            <a:ext cx="1589982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Click on </a:t>
            </a:r>
            <a:r>
              <a:rPr lang="en-US" sz="1600" b="1" dirty="0"/>
              <a:t>Save.</a:t>
            </a:r>
          </a:p>
        </p:txBody>
      </p:sp>
    </p:spTree>
    <p:extLst>
      <p:ext uri="{BB962C8B-B14F-4D97-AF65-F5344CB8AC3E}">
        <p14:creationId xmlns:p14="http://schemas.microsoft.com/office/powerpoint/2010/main" val="1554619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EE83-C8E4-44BA-AFFD-8308AB80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a Survey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0710D3-AFB6-4D71-BD13-C4D178B0A421}"/>
              </a:ext>
            </a:extLst>
          </p:cNvPr>
          <p:cNvGrpSpPr/>
          <p:nvPr/>
        </p:nvGrpSpPr>
        <p:grpSpPr>
          <a:xfrm>
            <a:off x="482991" y="1557996"/>
            <a:ext cx="6213231" cy="3319975"/>
            <a:chOff x="1763151" y="1352880"/>
            <a:chExt cx="8665698" cy="46680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213BF1-B0CA-4FB2-A8CE-5422A5DAE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807" t="11673" r="11154" b="12597"/>
            <a:stretch/>
          </p:blipFill>
          <p:spPr>
            <a:xfrm>
              <a:off x="1763151" y="1352880"/>
              <a:ext cx="8665698" cy="46680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3C380D9-1472-460F-9696-BAC1F262AF56}"/>
                </a:ext>
              </a:extLst>
            </p:cNvPr>
            <p:cNvSpPr/>
            <p:nvPr/>
          </p:nvSpPr>
          <p:spPr bwMode="auto">
            <a:xfrm>
              <a:off x="2968283" y="2852028"/>
              <a:ext cx="815926" cy="360437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10BEF49-C5DE-4154-93D9-5A9355CCA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69" t="17658" r="14962" b="27374"/>
          <a:stretch/>
        </p:blipFill>
        <p:spPr>
          <a:xfrm>
            <a:off x="2544130" y="2182729"/>
            <a:ext cx="8750104" cy="37679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A65E816-56C1-420A-AA57-61190CB8FAC1}"/>
              </a:ext>
            </a:extLst>
          </p:cNvPr>
          <p:cNvSpPr/>
          <p:nvPr/>
        </p:nvSpPr>
        <p:spPr bwMode="auto">
          <a:xfrm>
            <a:off x="3297099" y="4267775"/>
            <a:ext cx="2231503" cy="31829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0F31849-830A-4779-8CDD-15ABDD9B38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41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C0AA6-47EC-49CD-A379-417978476CBB}"/>
              </a:ext>
            </a:extLst>
          </p:cNvPr>
          <p:cNvSpPr txBox="1"/>
          <p:nvPr/>
        </p:nvSpPr>
        <p:spPr>
          <a:xfrm>
            <a:off x="1495675" y="1943233"/>
            <a:ext cx="2504825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1. Click on </a:t>
            </a:r>
            <a:r>
              <a:rPr lang="en-US" sz="1600" b="1" dirty="0"/>
              <a:t>Survey tab.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E12F30-1158-4B78-A883-4559056A39DC}"/>
              </a:ext>
            </a:extLst>
          </p:cNvPr>
          <p:cNvSpPr txBox="1"/>
          <p:nvPr/>
        </p:nvSpPr>
        <p:spPr>
          <a:xfrm>
            <a:off x="3591175" y="4991476"/>
            <a:ext cx="4314868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2. Click on </a:t>
            </a:r>
            <a:r>
              <a:rPr lang="en-US" sz="1600" b="1" dirty="0"/>
              <a:t>hyperlink of survey to share.</a:t>
            </a:r>
          </a:p>
        </p:txBody>
      </p:sp>
    </p:spTree>
    <p:extLst>
      <p:ext uri="{BB962C8B-B14F-4D97-AF65-F5344CB8AC3E}">
        <p14:creationId xmlns:p14="http://schemas.microsoft.com/office/powerpoint/2010/main" val="3698227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1256-264E-4BD7-B7DA-D20FA1591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a Survey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E5C25E-E895-4E15-8C7E-7FB2D3BC6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203"/>
          <a:stretch/>
        </p:blipFill>
        <p:spPr>
          <a:xfrm>
            <a:off x="520011" y="1819604"/>
            <a:ext cx="7264281" cy="38356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BC431-35BC-4819-AC34-9FCF525BA9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16" t="34044" r="26500" b="33941"/>
          <a:stretch/>
        </p:blipFill>
        <p:spPr>
          <a:xfrm>
            <a:off x="4000136" y="2110154"/>
            <a:ext cx="7671852" cy="28838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2960E0-F9D9-4126-9A94-FAD88E6320B9}"/>
              </a:ext>
            </a:extLst>
          </p:cNvPr>
          <p:cNvSpPr/>
          <p:nvPr/>
        </p:nvSpPr>
        <p:spPr bwMode="auto">
          <a:xfrm>
            <a:off x="643676" y="3737408"/>
            <a:ext cx="1818170" cy="34222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EB5DFF-8C40-408E-891D-B31DEEA3991F}"/>
              </a:ext>
            </a:extLst>
          </p:cNvPr>
          <p:cNvSpPr/>
          <p:nvPr/>
        </p:nvSpPr>
        <p:spPr bwMode="auto">
          <a:xfrm>
            <a:off x="10283482" y="4063219"/>
            <a:ext cx="980935" cy="57911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7025172-EAB1-47AA-8BDF-F5C745E8EB6D}"/>
              </a:ext>
            </a:extLst>
          </p:cNvPr>
          <p:cNvSpPr/>
          <p:nvPr/>
        </p:nvSpPr>
        <p:spPr bwMode="auto">
          <a:xfrm>
            <a:off x="10283482" y="2745492"/>
            <a:ext cx="1398200" cy="57911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C01909-ABA2-48CE-90DE-707AFE4F59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42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BCE5E-F251-4B4B-9F8E-2E05E0B3CDAF}"/>
              </a:ext>
            </a:extLst>
          </p:cNvPr>
          <p:cNvSpPr txBox="1"/>
          <p:nvPr/>
        </p:nvSpPr>
        <p:spPr>
          <a:xfrm>
            <a:off x="863601" y="1943233"/>
            <a:ext cx="3136900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1. Click on </a:t>
            </a:r>
            <a:r>
              <a:rPr lang="en-US" sz="1600" b="1" dirty="0"/>
              <a:t>Share this Survey.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67BC2C-8A21-4D17-8D89-12F55097B710}"/>
              </a:ext>
            </a:extLst>
          </p:cNvPr>
          <p:cNvSpPr txBox="1"/>
          <p:nvPr/>
        </p:nvSpPr>
        <p:spPr>
          <a:xfrm>
            <a:off x="4328537" y="4473061"/>
            <a:ext cx="3136900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2. Select person </a:t>
            </a:r>
            <a:r>
              <a:rPr lang="en-US" sz="1600" dirty="0"/>
              <a:t>to share with</a:t>
            </a:r>
            <a:r>
              <a:rPr lang="en-US" sz="1600" b="1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4D969-6E9A-41E1-8F8A-4DE6113D2D90}"/>
              </a:ext>
            </a:extLst>
          </p:cNvPr>
          <p:cNvSpPr txBox="1"/>
          <p:nvPr/>
        </p:nvSpPr>
        <p:spPr>
          <a:xfrm>
            <a:off x="8715031" y="4811615"/>
            <a:ext cx="2549385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3. Select </a:t>
            </a:r>
            <a:r>
              <a:rPr lang="en-US" sz="1600" b="1" dirty="0"/>
              <a:t>permissions</a:t>
            </a:r>
            <a:r>
              <a:rPr lang="en-US" sz="1600" dirty="0"/>
              <a:t>.</a:t>
            </a:r>
            <a:endParaRPr 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F46F1E-A65C-408A-83F0-8A2C6423941B}"/>
              </a:ext>
            </a:extLst>
          </p:cNvPr>
          <p:cNvSpPr txBox="1"/>
          <p:nvPr/>
        </p:nvSpPr>
        <p:spPr>
          <a:xfrm>
            <a:off x="8127882" y="2231630"/>
            <a:ext cx="3345167" cy="584775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4. Click on  </a:t>
            </a:r>
            <a:r>
              <a:rPr lang="en-US" sz="1600" b="1" dirty="0"/>
              <a:t>Back to Survey </a:t>
            </a:r>
            <a:r>
              <a:rPr lang="en-US" sz="1600" dirty="0"/>
              <a:t>to return to Survey.</a:t>
            </a:r>
          </a:p>
        </p:txBody>
      </p:sp>
    </p:spTree>
    <p:extLst>
      <p:ext uri="{BB962C8B-B14F-4D97-AF65-F5344CB8AC3E}">
        <p14:creationId xmlns:p14="http://schemas.microsoft.com/office/powerpoint/2010/main" val="1519532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6C6B-F62E-47D8-9651-409C3A4E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Return to ASM Program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038F05-3425-47F7-8FEB-3B2E0CD92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434" t="19526" r="26712" b="7814"/>
          <a:stretch/>
        </p:blipFill>
        <p:spPr>
          <a:xfrm>
            <a:off x="3362177" y="1333000"/>
            <a:ext cx="5824026" cy="4971728"/>
          </a:xfr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C18EC8-0334-420E-9119-0CEEFBB706A7}"/>
              </a:ext>
            </a:extLst>
          </p:cNvPr>
          <p:cNvSpPr/>
          <p:nvPr/>
        </p:nvSpPr>
        <p:spPr bwMode="auto">
          <a:xfrm>
            <a:off x="3490355" y="4254499"/>
            <a:ext cx="1462645" cy="36043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379AE-77AD-49AB-9D21-7A0ABF631F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DCC77-445A-4130-B720-85672AA3F143}"/>
              </a:ext>
            </a:extLst>
          </p:cNvPr>
          <p:cNvSpPr txBox="1"/>
          <p:nvPr/>
        </p:nvSpPr>
        <p:spPr>
          <a:xfrm>
            <a:off x="6090140" y="4199437"/>
            <a:ext cx="2861454" cy="830997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Click on  </a:t>
            </a:r>
            <a:r>
              <a:rPr lang="en-US" sz="1600" b="1" dirty="0"/>
              <a:t>Return to ASM Program </a:t>
            </a:r>
            <a:r>
              <a:rPr lang="en-US" sz="1600" dirty="0"/>
              <a:t>to return to Workbench.</a:t>
            </a:r>
          </a:p>
        </p:txBody>
      </p:sp>
    </p:spTree>
    <p:extLst>
      <p:ext uri="{BB962C8B-B14F-4D97-AF65-F5344CB8AC3E}">
        <p14:creationId xmlns:p14="http://schemas.microsoft.com/office/powerpoint/2010/main" val="3421928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8B24-29F3-41C0-B62D-01BB5D99C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EXERCISE 3 - View FILE, ADD A POC, SHARE TO CATHY SUMERACKI, (READ ONLY)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8FFF6-017A-40F7-B51E-1137AB19B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6FFA6-E9B1-4CF8-A34A-AA1A18547A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13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F23A-5CF2-49A7-94E0-5A6317CC1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D30F9-1FA9-4017-851C-BD7C6AA707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View File</a:t>
            </a:r>
          </a:p>
          <a:p>
            <a:pPr marL="863600" lvl="1" indent="-457200">
              <a:buFont typeface="+mj-lt"/>
              <a:buAutoNum type="arabicPeriod"/>
            </a:pPr>
            <a:r>
              <a:rPr lang="en-US" sz="2000" dirty="0"/>
              <a:t>Click on File tab</a:t>
            </a:r>
          </a:p>
          <a:p>
            <a:pPr marL="863600" lvl="1" indent="-457200">
              <a:buFont typeface="+mj-lt"/>
              <a:buAutoNum type="arabicPeriod"/>
            </a:pPr>
            <a:r>
              <a:rPr lang="en-US" sz="2000" dirty="0"/>
              <a:t>Double click on file to view</a:t>
            </a:r>
          </a:p>
          <a:p>
            <a:pPr marL="863600" lvl="1" indent="-457200">
              <a:buFont typeface="+mj-lt"/>
              <a:buAutoNum type="arabicPeriod"/>
            </a:pPr>
            <a:r>
              <a:rPr lang="en-US" sz="2000" dirty="0"/>
              <a:t>Close File</a:t>
            </a:r>
          </a:p>
          <a:p>
            <a:r>
              <a:rPr lang="en-US" sz="2400" dirty="0"/>
              <a:t>Add a POC</a:t>
            </a:r>
          </a:p>
          <a:p>
            <a:pPr marL="863600" lvl="1" indent="-457200">
              <a:buFont typeface="+mj-lt"/>
              <a:buAutoNum type="arabicPeriod"/>
            </a:pPr>
            <a:r>
              <a:rPr lang="en-US" sz="2000" dirty="0"/>
              <a:t>Click on POC tab</a:t>
            </a:r>
          </a:p>
          <a:p>
            <a:pPr marL="863600" lvl="1" indent="-457200">
              <a:buFont typeface="+mj-lt"/>
              <a:buAutoNum type="arabicPeriod"/>
            </a:pPr>
            <a:r>
              <a:rPr lang="en-US" sz="2000" dirty="0"/>
              <a:t>Click Create</a:t>
            </a:r>
          </a:p>
          <a:p>
            <a:pPr marL="863600" lvl="1" indent="-457200">
              <a:buFont typeface="+mj-lt"/>
              <a:buAutoNum type="arabicPeriod"/>
            </a:pPr>
            <a:r>
              <a:rPr lang="en-US" sz="2000" dirty="0"/>
              <a:t>Complete information</a:t>
            </a:r>
          </a:p>
          <a:p>
            <a:pPr marL="863600" lvl="1" indent="-457200">
              <a:buFont typeface="+mj-lt"/>
              <a:buAutoNum type="arabicPeriod"/>
            </a:pPr>
            <a:r>
              <a:rPr lang="en-US" sz="2000" dirty="0"/>
              <a:t>Click Save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95C42F-2F04-406A-8738-6A017A1000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Share a Survey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Click on Survey tab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Click on PPP survey hyperlink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Click on Share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Share to Cathy Sumeracki</a:t>
            </a:r>
          </a:p>
          <a:p>
            <a:pPr marL="863600" lvl="1" indent="-457200">
              <a:buFont typeface="+mj-lt"/>
              <a:buAutoNum type="alphaLcParenR"/>
            </a:pPr>
            <a:r>
              <a:rPr lang="en-US" sz="2000" dirty="0"/>
              <a:t>Select Read only</a:t>
            </a:r>
          </a:p>
          <a:p>
            <a:pPr marL="460375" indent="-457200">
              <a:buFont typeface="+mj-lt"/>
              <a:buAutoNum type="arabicPeriod"/>
            </a:pPr>
            <a:r>
              <a:rPr lang="en-US" sz="2400" dirty="0"/>
              <a:t>Click on Return ASM Program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C539E-7688-4C17-9552-D11084D311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82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55341-361F-4FCA-A0D6-4585519A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936E8-D342-4C11-9472-E05232DF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208213"/>
            <a:ext cx="10363200" cy="1500187"/>
          </a:xfrm>
        </p:spPr>
        <p:txBody>
          <a:bodyPr/>
          <a:lstStyle/>
          <a:p>
            <a:r>
              <a:rPr lang="en-US" dirty="0"/>
              <a:t>Congratulations- You have successfully added your program, added a PPP (including file upload), viewed a file, added a POC and shared a survey!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2BCCB-34C6-4242-932D-524D80FC2C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84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0EA1-1D12-4705-AE09-6C00B5BB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A PPP OR SCRM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A40F8-0507-41C5-A7AC-E5F4702E8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9546D-5944-43A9-BFD9-265D4A119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46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235CD-8B3E-4C91-82D5-4C16D0093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Survey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286656-C7FC-45E8-A9EA-F420633E8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640" t="34349" r="26005" b="22352"/>
          <a:stretch/>
        </p:blipFill>
        <p:spPr>
          <a:xfrm>
            <a:off x="1451499" y="1414782"/>
            <a:ext cx="9289001" cy="4676529"/>
          </a:xfr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4ABA692-9417-4919-BCD4-0592B7EAACD1}"/>
              </a:ext>
            </a:extLst>
          </p:cNvPr>
          <p:cNvSpPr/>
          <p:nvPr/>
        </p:nvSpPr>
        <p:spPr bwMode="auto">
          <a:xfrm>
            <a:off x="1788164" y="3429001"/>
            <a:ext cx="2994851" cy="5042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B2EDBF-7294-4A4E-9A34-33F1D9A2F828}"/>
              </a:ext>
            </a:extLst>
          </p:cNvPr>
          <p:cNvSpPr/>
          <p:nvPr/>
        </p:nvSpPr>
        <p:spPr bwMode="auto">
          <a:xfrm>
            <a:off x="5303520" y="3429001"/>
            <a:ext cx="2349305" cy="5042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B6E3D0-0F4C-4AF4-A6D0-20C9845730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591DC-50B7-430F-98E3-91B23E017260}"/>
              </a:ext>
            </a:extLst>
          </p:cNvPr>
          <p:cNvSpPr txBox="1"/>
          <p:nvPr/>
        </p:nvSpPr>
        <p:spPr>
          <a:xfrm>
            <a:off x="5303520" y="4135990"/>
            <a:ext cx="2230530" cy="830997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Make sure this reads “Release for Viewing”.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268BA-2B10-4D67-BCA4-2D953D4BF11F}"/>
              </a:ext>
            </a:extLst>
          </p:cNvPr>
          <p:cNvSpPr txBox="1"/>
          <p:nvPr/>
        </p:nvSpPr>
        <p:spPr>
          <a:xfrm>
            <a:off x="2552485" y="3966713"/>
            <a:ext cx="2230530" cy="584775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Click on </a:t>
            </a:r>
            <a:r>
              <a:rPr lang="en-US" sz="1600" b="1" dirty="0"/>
              <a:t>survey hyperlink.</a:t>
            </a:r>
          </a:p>
        </p:txBody>
      </p:sp>
    </p:spTree>
    <p:extLst>
      <p:ext uri="{BB962C8B-B14F-4D97-AF65-F5344CB8AC3E}">
        <p14:creationId xmlns:p14="http://schemas.microsoft.com/office/powerpoint/2010/main" val="1734357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D170B-03AD-4229-B716-F5C63451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 Survey, continued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055694-E2F5-41A2-A4DC-E0D83BD53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72" t="32272" r="26506" b="9599"/>
          <a:stretch/>
        </p:blipFill>
        <p:spPr>
          <a:xfrm>
            <a:off x="2039815" y="1375117"/>
            <a:ext cx="7061982" cy="4756524"/>
          </a:xfr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0D4979-A73B-40A6-9EF9-109B458BD03D}"/>
              </a:ext>
            </a:extLst>
          </p:cNvPr>
          <p:cNvSpPr/>
          <p:nvPr/>
        </p:nvSpPr>
        <p:spPr bwMode="auto">
          <a:xfrm>
            <a:off x="2156682" y="4455943"/>
            <a:ext cx="1824475" cy="5042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2EE86-36B0-40A6-8F97-4702384D8B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49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F20142-B817-4C5F-85B3-067394BE6181}"/>
              </a:ext>
            </a:extLst>
          </p:cNvPr>
          <p:cNvSpPr txBox="1"/>
          <p:nvPr/>
        </p:nvSpPr>
        <p:spPr>
          <a:xfrm>
            <a:off x="5422295" y="4455943"/>
            <a:ext cx="2788550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Click on </a:t>
            </a:r>
            <a:r>
              <a:rPr lang="en-US" sz="1600" b="1" dirty="0"/>
              <a:t>Open for Editing.</a:t>
            </a:r>
          </a:p>
        </p:txBody>
      </p:sp>
    </p:spTree>
    <p:extLst>
      <p:ext uri="{BB962C8B-B14F-4D97-AF65-F5344CB8AC3E}">
        <p14:creationId xmlns:p14="http://schemas.microsoft.com/office/powerpoint/2010/main" val="226132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FDB85-BF8E-4B75-87BB-EA34CBD3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F208E-70C9-42C5-806D-85DF557AD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" t="16869" r="1230" b="7876"/>
          <a:stretch/>
        </p:blipFill>
        <p:spPr>
          <a:xfrm>
            <a:off x="947224" y="1212057"/>
            <a:ext cx="10570487" cy="46143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FD12DE-C7B4-4015-8B90-C94CA0184F2F}"/>
              </a:ext>
            </a:extLst>
          </p:cNvPr>
          <p:cNvSpPr txBox="1"/>
          <p:nvPr/>
        </p:nvSpPr>
        <p:spPr>
          <a:xfrm>
            <a:off x="665870" y="5826437"/>
            <a:ext cx="11015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200" dirty="0"/>
              <a:t>eprmhelp.countermeasures.com/asm.html </a:t>
            </a:r>
          </a:p>
        </p:txBody>
      </p:sp>
      <p:sp>
        <p:nvSpPr>
          <p:cNvPr id="6" name="Star: 12 Points 5">
            <a:extLst>
              <a:ext uri="{FF2B5EF4-FFF2-40B4-BE49-F238E27FC236}">
                <a16:creationId xmlns:a16="http://schemas.microsoft.com/office/drawing/2014/main" id="{40124453-B99F-452A-8FF5-4B71798BD0AB}"/>
              </a:ext>
            </a:extLst>
          </p:cNvPr>
          <p:cNvSpPr/>
          <p:nvPr/>
        </p:nvSpPr>
        <p:spPr bwMode="auto">
          <a:xfrm rot="20984927">
            <a:off x="347502" y="3627425"/>
            <a:ext cx="2897945" cy="2673821"/>
          </a:xfrm>
          <a:prstGeom prst="star12">
            <a:avLst/>
          </a:prstGeom>
          <a:gradFill flip="none" rotWithShape="1">
            <a:gsLst>
              <a:gs pos="0">
                <a:srgbClr val="FF0000"/>
              </a:gs>
              <a:gs pos="54000">
                <a:srgbClr val="FF0000"/>
              </a:gs>
              <a:gs pos="99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</a:rPr>
              <a:t>TRAINING RESOURCES RELATIVE TO TODAY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CAN BE FOUND ON ASM HELP PORTAL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00E7B-F3E2-4388-9E64-A940CC318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493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F4AF-34F0-4700-8D27-B8B1A1D2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 Survey, continued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E6CD77-B4AA-4D4A-AB2D-8F0B94C63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639" t="33162" r="26840" b="9302"/>
          <a:stretch/>
        </p:blipFill>
        <p:spPr>
          <a:xfrm>
            <a:off x="351692" y="1434906"/>
            <a:ext cx="6302326" cy="4290004"/>
          </a:xfr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83372-AE9B-4C7F-AA34-EA84C8E11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32" y="2390701"/>
            <a:ext cx="7340522" cy="27835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0F2C2F-A515-4102-8C51-C7D29A24DCF5}"/>
              </a:ext>
            </a:extLst>
          </p:cNvPr>
          <p:cNvSpPr/>
          <p:nvPr/>
        </p:nvSpPr>
        <p:spPr bwMode="auto">
          <a:xfrm>
            <a:off x="351692" y="2390701"/>
            <a:ext cx="1083213" cy="87300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7EDCE9-7939-49EC-93C1-ED7E740C083A}"/>
              </a:ext>
            </a:extLst>
          </p:cNvPr>
          <p:cNvSpPr/>
          <p:nvPr/>
        </p:nvSpPr>
        <p:spPr bwMode="auto">
          <a:xfrm>
            <a:off x="4105421" y="3246119"/>
            <a:ext cx="1718604" cy="100232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AA3E0E-CF41-496C-A150-4AF8AF162E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50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7293C-11D8-4A9D-B1C3-698723ED91FE}"/>
              </a:ext>
            </a:extLst>
          </p:cNvPr>
          <p:cNvSpPr txBox="1"/>
          <p:nvPr/>
        </p:nvSpPr>
        <p:spPr>
          <a:xfrm>
            <a:off x="1588103" y="2390701"/>
            <a:ext cx="2230530" cy="584775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Click on </a:t>
            </a:r>
            <a:r>
              <a:rPr lang="en-US" sz="1600" b="1" dirty="0"/>
              <a:t>Data Collection.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F292A2-396E-4428-80FD-94372873E9F9}"/>
              </a:ext>
            </a:extLst>
          </p:cNvPr>
          <p:cNvSpPr txBox="1"/>
          <p:nvPr/>
        </p:nvSpPr>
        <p:spPr>
          <a:xfrm>
            <a:off x="7112602" y="3429000"/>
            <a:ext cx="2920397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Open page(s) </a:t>
            </a:r>
            <a:r>
              <a:rPr lang="en-US" sz="1600" dirty="0"/>
              <a:t>for editing.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884382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A02A-8F85-4B98-B835-1445DA7D8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 Survey, continued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4E3F3-96D2-48AC-96B4-7D944F451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139" t="46392" r="26173" b="9006"/>
          <a:stretch/>
        </p:blipFill>
        <p:spPr>
          <a:xfrm>
            <a:off x="375770" y="1484142"/>
            <a:ext cx="7770829" cy="4002258"/>
          </a:xfr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8D8F99-7800-4E67-BD09-4A2D910CE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122" y="1484142"/>
            <a:ext cx="5688945" cy="45206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A1C74C-F5CF-4484-A85F-B6BABD2D87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4151B-FD03-4153-A12B-C21D780276B3}"/>
              </a:ext>
            </a:extLst>
          </p:cNvPr>
          <p:cNvSpPr txBox="1"/>
          <p:nvPr/>
        </p:nvSpPr>
        <p:spPr>
          <a:xfrm>
            <a:off x="1588103" y="2390701"/>
            <a:ext cx="2230530" cy="230832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Make edits.</a:t>
            </a:r>
          </a:p>
          <a:p>
            <a:r>
              <a:rPr lang="en-US" sz="1600" dirty="0"/>
              <a:t>In this example, we will upload a file.</a:t>
            </a:r>
          </a:p>
          <a:p>
            <a:endParaRPr lang="en-US" sz="1600" b="1" dirty="0"/>
          </a:p>
          <a:p>
            <a:r>
              <a:rPr lang="en-US" sz="1600" b="1" dirty="0"/>
              <a:t>Change the answer to 27.b to “Yes”</a:t>
            </a:r>
          </a:p>
          <a:p>
            <a:endParaRPr lang="en-US" sz="1600" b="1" dirty="0"/>
          </a:p>
          <a:p>
            <a:r>
              <a:rPr lang="en-US" sz="1600" b="1" dirty="0"/>
              <a:t>Click on the Upload OPSEC Plan button.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B051CE-2400-4B6E-881D-EFDCF3F84FA0}"/>
              </a:ext>
            </a:extLst>
          </p:cNvPr>
          <p:cNvSpPr txBox="1"/>
          <p:nvPr/>
        </p:nvSpPr>
        <p:spPr>
          <a:xfrm>
            <a:off x="6214028" y="3429000"/>
            <a:ext cx="3408273" cy="584775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Click Browse </a:t>
            </a:r>
            <a:r>
              <a:rPr lang="en-US" sz="1600" dirty="0"/>
              <a:t>to locate and </a:t>
            </a:r>
            <a:r>
              <a:rPr lang="en-US" sz="1600" b="1" dirty="0"/>
              <a:t>double click the file</a:t>
            </a:r>
            <a:r>
              <a:rPr lang="en-US" sz="1600" dirty="0"/>
              <a:t> to upload.</a:t>
            </a:r>
          </a:p>
        </p:txBody>
      </p:sp>
    </p:spTree>
    <p:extLst>
      <p:ext uri="{BB962C8B-B14F-4D97-AF65-F5344CB8AC3E}">
        <p14:creationId xmlns:p14="http://schemas.microsoft.com/office/powerpoint/2010/main" val="38850029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9DE-3075-4060-89CC-4F98CD48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 Survey, continued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33A97A-457B-4DCF-9BB3-6EDDA713E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7" t="-1489" r="51518" b="17201"/>
          <a:stretch/>
        </p:blipFill>
        <p:spPr>
          <a:xfrm>
            <a:off x="383106" y="1391816"/>
            <a:ext cx="4034150" cy="3998167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F975BC-6962-4585-9948-A77B5FF6E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23" t="32401" r="30800" b="16907"/>
          <a:stretch/>
        </p:blipFill>
        <p:spPr>
          <a:xfrm>
            <a:off x="4226478" y="1212057"/>
            <a:ext cx="6779956" cy="48577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DFEF7E-F0CD-4060-B145-3FCDD4BCDECA}"/>
              </a:ext>
            </a:extLst>
          </p:cNvPr>
          <p:cNvSpPr/>
          <p:nvPr/>
        </p:nvSpPr>
        <p:spPr bwMode="auto">
          <a:xfrm>
            <a:off x="2332278" y="2082018"/>
            <a:ext cx="1114307" cy="18288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078C7C-38CE-4832-BCD2-77977B6603B0}"/>
              </a:ext>
            </a:extLst>
          </p:cNvPr>
          <p:cNvSpPr/>
          <p:nvPr/>
        </p:nvSpPr>
        <p:spPr bwMode="auto">
          <a:xfrm>
            <a:off x="9481625" y="1587304"/>
            <a:ext cx="1524809" cy="49471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FB3814-72A1-4F63-A06E-E0D71247FA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52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D1A754-D95E-4DAA-A74E-0EFFDDABC91C}"/>
              </a:ext>
            </a:extLst>
          </p:cNvPr>
          <p:cNvSpPr txBox="1"/>
          <p:nvPr/>
        </p:nvSpPr>
        <p:spPr>
          <a:xfrm>
            <a:off x="1774166" y="3136612"/>
            <a:ext cx="2230530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Find the file.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055B3-ADA4-48CD-AA43-125FA7202530}"/>
              </a:ext>
            </a:extLst>
          </p:cNvPr>
          <p:cNvSpPr txBox="1"/>
          <p:nvPr/>
        </p:nvSpPr>
        <p:spPr>
          <a:xfrm>
            <a:off x="7774746" y="2185780"/>
            <a:ext cx="2533193" cy="830997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Click</a:t>
            </a:r>
            <a:r>
              <a:rPr lang="en-US" sz="1600" b="1" dirty="0"/>
              <a:t> Upload </a:t>
            </a:r>
            <a:r>
              <a:rPr lang="en-US" sz="1600" dirty="0"/>
              <a:t>to upload the file then  </a:t>
            </a:r>
            <a:r>
              <a:rPr lang="en-US" sz="1600" b="1" dirty="0"/>
              <a:t>Click close to return to survey.</a:t>
            </a:r>
          </a:p>
        </p:txBody>
      </p:sp>
    </p:spTree>
    <p:extLst>
      <p:ext uri="{BB962C8B-B14F-4D97-AF65-F5344CB8AC3E}">
        <p14:creationId xmlns:p14="http://schemas.microsoft.com/office/powerpoint/2010/main" val="3246694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B912B-086A-4BDE-ACC7-400DC492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 Survey,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77FC4-F4CC-43A6-BE7A-36D4558E2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5" t="41431" r="40375" b="9724"/>
          <a:stretch/>
        </p:blipFill>
        <p:spPr>
          <a:xfrm>
            <a:off x="407964" y="1346981"/>
            <a:ext cx="6330462" cy="37595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43198-3EED-4A3A-BDFB-6D95BC547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1" t="11673" r="14385" b="15060"/>
          <a:stretch/>
        </p:blipFill>
        <p:spPr>
          <a:xfrm>
            <a:off x="4051495" y="2009163"/>
            <a:ext cx="7061983" cy="40597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63C114-CFBB-422C-B177-F669977033B2}"/>
              </a:ext>
            </a:extLst>
          </p:cNvPr>
          <p:cNvSpPr/>
          <p:nvPr/>
        </p:nvSpPr>
        <p:spPr bwMode="auto">
          <a:xfrm>
            <a:off x="2712105" y="2433710"/>
            <a:ext cx="1212781" cy="111134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2EDA4A-0518-4758-B640-4649E41D19F1}"/>
              </a:ext>
            </a:extLst>
          </p:cNvPr>
          <p:cNvSpPr/>
          <p:nvPr/>
        </p:nvSpPr>
        <p:spPr bwMode="auto">
          <a:xfrm>
            <a:off x="4200936" y="4501663"/>
            <a:ext cx="1707495" cy="3516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C3E07-D5ED-4E53-99E0-0CCF706C3B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53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6D31F-1356-4F67-807E-DF8EBE1C9033}"/>
              </a:ext>
            </a:extLst>
          </p:cNvPr>
          <p:cNvSpPr txBox="1"/>
          <p:nvPr/>
        </p:nvSpPr>
        <p:spPr>
          <a:xfrm>
            <a:off x="1078522" y="4034287"/>
            <a:ext cx="2739201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Click on </a:t>
            </a:r>
            <a:r>
              <a:rPr lang="en-US" sz="1600" b="1" dirty="0"/>
              <a:t>Finish and Lock.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039B82-6BDC-4712-AECF-1FD7E8CC2119}"/>
              </a:ext>
            </a:extLst>
          </p:cNvPr>
          <p:cNvSpPr txBox="1"/>
          <p:nvPr/>
        </p:nvSpPr>
        <p:spPr>
          <a:xfrm>
            <a:off x="8224157" y="4385121"/>
            <a:ext cx="2230530" cy="584775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Click on </a:t>
            </a:r>
            <a:r>
              <a:rPr lang="en-US" sz="1600" b="1" dirty="0"/>
              <a:t>Return to ASM Program.</a:t>
            </a:r>
          </a:p>
        </p:txBody>
      </p:sp>
    </p:spTree>
    <p:extLst>
      <p:ext uri="{BB962C8B-B14F-4D97-AF65-F5344CB8AC3E}">
        <p14:creationId xmlns:p14="http://schemas.microsoft.com/office/powerpoint/2010/main" val="2678432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8294-552A-4F2F-A5EB-5E05E498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– update </a:t>
            </a:r>
            <a:r>
              <a:rPr lang="en-US" dirty="0" err="1"/>
              <a:t>ppp</a:t>
            </a:r>
            <a:r>
              <a:rPr lang="en-US" dirty="0"/>
              <a:t>/upload </a:t>
            </a:r>
            <a:r>
              <a:rPr lang="en-US" dirty="0" err="1"/>
              <a:t>opsec</a:t>
            </a:r>
            <a:r>
              <a:rPr lang="en-US" dirty="0"/>
              <a:t>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62D9D-A91C-4951-8A9C-254DDB094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02389-0050-4AEA-9D07-1A804316C5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536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99812-B97A-455C-ADBA-BFE5A9DF61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NIPR to SIPR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7AE34-16BD-418E-B93C-FDD66B28EC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When you want to work on your program</a:t>
            </a:r>
          </a:p>
          <a:p>
            <a:r>
              <a:rPr lang="en-US" dirty="0"/>
              <a:t>but do not have access to SIPR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DA0B8-7EC5-4E26-9B3F-1D2C46DAE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7961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933F5-009E-443A-A3E1-997BCAD1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NIPR  to SIPR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FC409-3C72-43F3-BACC-91E22FDCE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99005"/>
            <a:ext cx="5386917" cy="639762"/>
          </a:xfrm>
        </p:spPr>
        <p:txBody>
          <a:bodyPr/>
          <a:lstStyle/>
          <a:p>
            <a:pPr algn="ctr"/>
            <a:r>
              <a:rPr lang="en-US" dirty="0"/>
              <a:t>NIPR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73DCC-33CE-4934-9F8B-88B4C7AF8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1" y="1738767"/>
            <a:ext cx="3990533" cy="4605762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600" dirty="0"/>
              <a:t>Go to ASM Help page.</a:t>
            </a:r>
          </a:p>
          <a:p>
            <a:pPr lvl="1"/>
            <a:r>
              <a:rPr lang="en-US" sz="14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http://eprmhelp.countermeasures.com/asm.html</a:t>
            </a:r>
            <a:endParaRPr lang="en-US" sz="1400" dirty="0">
              <a:solidFill>
                <a:schemeClr val="accent6"/>
              </a:solidFill>
            </a:endParaRPr>
          </a:p>
          <a:p>
            <a:r>
              <a:rPr lang="en-US" sz="1600" dirty="0"/>
              <a:t>Go to Training and Resources.</a:t>
            </a:r>
          </a:p>
          <a:p>
            <a:r>
              <a:rPr lang="en-US" sz="1600" dirty="0"/>
              <a:t>Go to Downloads area.</a:t>
            </a:r>
          </a:p>
          <a:p>
            <a:pPr lvl="1"/>
            <a:r>
              <a:rPr lang="en-US" sz="1400" dirty="0"/>
              <a:t>Here are downloadable files which allow you to work on your program via Excel then upload the work later.  </a:t>
            </a:r>
          </a:p>
          <a:p>
            <a:pPr lvl="1"/>
            <a:r>
              <a:rPr lang="en-US" sz="1400" dirty="0"/>
              <a:t>This includes surveys, assessments and statements of work.</a:t>
            </a:r>
          </a:p>
          <a:p>
            <a:r>
              <a:rPr lang="en-US" sz="1600" dirty="0"/>
              <a:t>Download SCRM questions.</a:t>
            </a:r>
          </a:p>
          <a:p>
            <a:r>
              <a:rPr lang="en-US" sz="1600" dirty="0"/>
              <a:t>Answer questions.</a:t>
            </a:r>
          </a:p>
          <a:p>
            <a:r>
              <a:rPr lang="en-US" sz="1600" dirty="0"/>
              <a:t>Save file.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529290-E1C4-493A-85B2-A48883459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8" y="1099005"/>
            <a:ext cx="5389033" cy="639762"/>
          </a:xfrm>
        </p:spPr>
        <p:txBody>
          <a:bodyPr/>
          <a:lstStyle/>
          <a:p>
            <a:pPr algn="ctr"/>
            <a:r>
              <a:rPr lang="en-US" dirty="0"/>
              <a:t>SIPR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50F9FD-3A9C-44CC-915D-08E5749F2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48776" y="1738767"/>
            <a:ext cx="6433626" cy="4605762"/>
          </a:xfrm>
          <a:solidFill>
            <a:srgbClr val="FFFFCC"/>
          </a:solidFill>
        </p:spPr>
        <p:txBody>
          <a:bodyPr/>
          <a:lstStyle/>
          <a:p>
            <a:r>
              <a:rPr lang="en-US" sz="1600" dirty="0"/>
              <a:t>Login into ASM and go to ASM Workbench</a:t>
            </a:r>
          </a:p>
          <a:p>
            <a:r>
              <a:rPr lang="en-US" sz="1600" dirty="0"/>
              <a:t>Double click on program to open it</a:t>
            </a:r>
          </a:p>
          <a:p>
            <a:r>
              <a:rPr lang="en-US" sz="1600" dirty="0"/>
              <a:t>Click on Survey tab</a:t>
            </a:r>
          </a:p>
          <a:p>
            <a:r>
              <a:rPr lang="en-US" sz="1600" dirty="0"/>
              <a:t>Click on Create and Associate SCRM survey</a:t>
            </a:r>
          </a:p>
          <a:p>
            <a:pPr lvl="1"/>
            <a:r>
              <a:rPr lang="en-US" sz="1200" dirty="0"/>
              <a:t>Select create and associate a new SCRM survey</a:t>
            </a:r>
          </a:p>
          <a:p>
            <a:r>
              <a:rPr lang="en-US" sz="1600" dirty="0"/>
              <a:t>Click continue on survey creation page</a:t>
            </a:r>
          </a:p>
          <a:p>
            <a:r>
              <a:rPr lang="en-US" sz="1600" dirty="0"/>
              <a:t>Click Upload Responses on Survey home page administrative menu</a:t>
            </a:r>
          </a:p>
          <a:p>
            <a:r>
              <a:rPr lang="en-US" sz="1600" dirty="0"/>
              <a:t>Click on Browse to locate the file</a:t>
            </a:r>
          </a:p>
          <a:p>
            <a:r>
              <a:rPr lang="en-US" sz="1600" dirty="0"/>
              <a:t>Click on Upload button</a:t>
            </a:r>
          </a:p>
          <a:p>
            <a:r>
              <a:rPr lang="en-US" sz="1600" dirty="0"/>
              <a:t>Click on Back button to return to Survey</a:t>
            </a:r>
          </a:p>
          <a:p>
            <a:r>
              <a:rPr lang="en-US" sz="1600" dirty="0"/>
              <a:t>Finish and Lock</a:t>
            </a:r>
          </a:p>
          <a:p>
            <a:r>
              <a:rPr lang="en-US" sz="1600" dirty="0"/>
              <a:t>Click on Return to ASM Program to release (if ready)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1B539-E521-4458-B713-303725BCF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56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D9AF53-E8F9-4301-8BB1-512DD4BC78A9}"/>
              </a:ext>
            </a:extLst>
          </p:cNvPr>
          <p:cNvCxnSpPr>
            <a:cxnSpLocks/>
          </p:cNvCxnSpPr>
          <p:nvPr/>
        </p:nvCxnSpPr>
        <p:spPr bwMode="auto">
          <a:xfrm>
            <a:off x="4881585" y="1407356"/>
            <a:ext cx="0" cy="47408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468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6D9F3-7FA1-47C2-BFEE-287D4FB3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 Use NIPR to Complete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032D-412A-4077-BEC8-3D7A6860A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ASM Help portal.</a:t>
            </a:r>
          </a:p>
          <a:p>
            <a:pPr lvl="1"/>
            <a:r>
              <a:rPr lang="en-US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http://eprmhelp.countermeasures.com/asm.html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Go to Training and Resources.</a:t>
            </a:r>
          </a:p>
          <a:p>
            <a:r>
              <a:rPr lang="en-US" dirty="0"/>
              <a:t>Download SCRM questions.</a:t>
            </a:r>
          </a:p>
          <a:p>
            <a:r>
              <a:rPr lang="en-US" dirty="0"/>
              <a:t>Answer questions in Excel.</a:t>
            </a:r>
          </a:p>
          <a:p>
            <a:r>
              <a:rPr lang="en-US" dirty="0"/>
              <a:t>Save file.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697D6-9EAD-4C23-9B4A-A01D7DC90D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547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EB6311-2BED-4C5C-86D4-D33E5EE62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6" b="7534"/>
          <a:stretch/>
        </p:blipFill>
        <p:spPr>
          <a:xfrm>
            <a:off x="1383323" y="1336431"/>
            <a:ext cx="9425354" cy="4656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B1D53-78F0-4377-B052-009E49F3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NIPR to SIPR Process (NIPR)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92D8B-B7A0-4314-B3F1-3B2DFC32D08E}"/>
              </a:ext>
            </a:extLst>
          </p:cNvPr>
          <p:cNvSpPr/>
          <p:nvPr/>
        </p:nvSpPr>
        <p:spPr bwMode="auto">
          <a:xfrm>
            <a:off x="745588" y="5401994"/>
            <a:ext cx="10607040" cy="715217"/>
          </a:xfrm>
          <a:prstGeom prst="rect">
            <a:avLst/>
          </a:prstGeom>
          <a:solidFill>
            <a:srgbClr val="FFFF9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eprmhelp.countermeasures.com/</a:t>
            </a:r>
            <a:r>
              <a:rPr lang="en-US" sz="3600" dirty="0" err="1"/>
              <a:t>asm</a:t>
            </a:r>
            <a:r>
              <a:rPr lang="en-US" sz="3600" dirty="0"/>
              <a:t>-html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257E07-3080-4FA6-A7C1-A977DFDD143F}"/>
              </a:ext>
            </a:extLst>
          </p:cNvPr>
          <p:cNvSpPr/>
          <p:nvPr/>
        </p:nvSpPr>
        <p:spPr bwMode="auto">
          <a:xfrm>
            <a:off x="7466985" y="2813539"/>
            <a:ext cx="1634812" cy="111134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01C609-1CE3-4209-B019-11A18A5A3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58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FE91B-3CCB-40A8-BD18-6038BDB5CD46}"/>
              </a:ext>
            </a:extLst>
          </p:cNvPr>
          <p:cNvSpPr txBox="1"/>
          <p:nvPr/>
        </p:nvSpPr>
        <p:spPr>
          <a:xfrm>
            <a:off x="4834190" y="1567154"/>
            <a:ext cx="2682176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Go to </a:t>
            </a:r>
            <a:r>
              <a:rPr lang="en-US" sz="1600" b="1" dirty="0"/>
              <a:t>ASM Help Page</a:t>
            </a:r>
            <a:r>
              <a:rPr lang="en-US" sz="1600" dirty="0"/>
              <a:t>.</a:t>
            </a:r>
            <a:endParaRPr 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35C09-708C-4302-82F4-A0E8EFCCC4A1}"/>
              </a:ext>
            </a:extLst>
          </p:cNvPr>
          <p:cNvSpPr txBox="1"/>
          <p:nvPr/>
        </p:nvSpPr>
        <p:spPr>
          <a:xfrm>
            <a:off x="7516366" y="2519888"/>
            <a:ext cx="2682176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Go to </a:t>
            </a:r>
            <a:r>
              <a:rPr lang="en-US" sz="1600" b="1" dirty="0"/>
              <a:t>Training Resources</a:t>
            </a:r>
            <a:r>
              <a:rPr lang="en-US" sz="1600" dirty="0"/>
              <a:t>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07140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8DB84-C2B7-4041-B725-15AED469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9397B-55C0-40C2-A0A1-E57C64A56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B95FFC8-5B2F-4C72-9548-B3D59E83CACD}"/>
              </a:ext>
            </a:extLst>
          </p:cNvPr>
          <p:cNvSpPr/>
          <p:nvPr/>
        </p:nvSpPr>
        <p:spPr bwMode="auto">
          <a:xfrm>
            <a:off x="6411908" y="3938953"/>
            <a:ext cx="1902098" cy="46423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9DA29-F61A-4508-A376-8AC87F83E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B8F3F9-15BE-41F6-BCDA-57D10A9725F0}"/>
              </a:ext>
            </a:extLst>
          </p:cNvPr>
          <p:cNvSpPr txBox="1"/>
          <p:nvPr/>
        </p:nvSpPr>
        <p:spPr>
          <a:xfrm>
            <a:off x="6634855" y="4549505"/>
            <a:ext cx="4016212" cy="584775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Download</a:t>
            </a:r>
            <a:r>
              <a:rPr lang="en-US" sz="1600" dirty="0"/>
              <a:t> the upload file.</a:t>
            </a:r>
          </a:p>
          <a:p>
            <a:r>
              <a:rPr lang="en-US" sz="1600" dirty="0"/>
              <a:t>In this example, we will use the SCRM file.</a:t>
            </a:r>
          </a:p>
        </p:txBody>
      </p:sp>
    </p:spTree>
    <p:extLst>
      <p:ext uri="{BB962C8B-B14F-4D97-AF65-F5344CB8AC3E}">
        <p14:creationId xmlns:p14="http://schemas.microsoft.com/office/powerpoint/2010/main" val="1829734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E">
            <a:alpha val="1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F1AF5-1C5A-4443-97B1-60FBB267E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ASM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9C7FC1-0A57-400F-97BE-EABA4DBC77FF}"/>
              </a:ext>
            </a:extLst>
          </p:cNvPr>
          <p:cNvGrpSpPr/>
          <p:nvPr/>
        </p:nvGrpSpPr>
        <p:grpSpPr>
          <a:xfrm>
            <a:off x="4244715" y="1424554"/>
            <a:ext cx="3702570" cy="3702570"/>
            <a:chOff x="4244715" y="1424554"/>
            <a:chExt cx="3702570" cy="37025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512C4F-B09C-42F6-BB72-BC6788C29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4715" y="1424554"/>
              <a:ext cx="3702570" cy="370257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A4288F-DAC3-49B1-A1B7-6303EA90605B}"/>
                </a:ext>
              </a:extLst>
            </p:cNvPr>
            <p:cNvSpPr/>
            <p:nvPr/>
          </p:nvSpPr>
          <p:spPr bwMode="auto">
            <a:xfrm>
              <a:off x="4964067" y="2069131"/>
              <a:ext cx="2263865" cy="1206708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E5C5BD-D96E-4C79-A7DD-2B03B1C78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439" t="25363" r="51438" b="31112"/>
            <a:stretch/>
          </p:blipFill>
          <p:spPr>
            <a:xfrm>
              <a:off x="5157657" y="2036709"/>
              <a:ext cx="1876686" cy="127155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0868C0-E31C-40B4-BE26-A0266E579F5E}"/>
                </a:ext>
              </a:extLst>
            </p:cNvPr>
            <p:cNvSpPr txBox="1"/>
            <p:nvPr/>
          </p:nvSpPr>
          <p:spPr>
            <a:xfrm>
              <a:off x="5157657" y="2069131"/>
              <a:ext cx="1876686" cy="646331"/>
            </a:xfrm>
            <a:prstGeom prst="rect">
              <a:avLst/>
            </a:prstGeom>
            <a:solidFill>
              <a:srgbClr val="F3F6FB">
                <a:alpha val="6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0"/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100" dirty="0">
                  <a:solidFill>
                    <a:srgbClr val="0F0A21"/>
                  </a:solidFill>
                </a:rPr>
                <a:t>Acquisition</a:t>
              </a:r>
            </a:p>
            <a:p>
              <a:pPr algn="ctr"/>
              <a:r>
                <a:rPr lang="en-US" sz="1200" b="1" spc="100" dirty="0">
                  <a:solidFill>
                    <a:srgbClr val="0F0A21"/>
                  </a:solidFill>
                </a:rPr>
                <a:t>Security</a:t>
              </a:r>
            </a:p>
            <a:p>
              <a:pPr algn="ctr"/>
              <a:r>
                <a:rPr lang="en-US" sz="1200" b="1" spc="100" dirty="0">
                  <a:solidFill>
                    <a:srgbClr val="0F0A21"/>
                  </a:solidFill>
                </a:rPr>
                <a:t>Module</a:t>
              </a:r>
              <a:endParaRPr lang="en-US" sz="2000" b="1" spc="100" dirty="0">
                <a:solidFill>
                  <a:srgbClr val="0F0A21"/>
                </a:solidFill>
              </a:endParaRP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DFD9634-2C7A-4F93-9675-4EA08D05FA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B4D3F-D408-4C87-84DA-DC5234A92A66}"/>
              </a:ext>
            </a:extLst>
          </p:cNvPr>
          <p:cNvSpPr txBox="1"/>
          <p:nvPr/>
        </p:nvSpPr>
        <p:spPr>
          <a:xfrm>
            <a:off x="2359163" y="5339621"/>
            <a:ext cx="8179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CCCFF"/>
                </a:solidFill>
                <a:hlinkClick r:id="rId4"/>
              </a:rPr>
              <a:t>https://www.milsuite.mil/video/watch/video/</a:t>
            </a:r>
            <a:r>
              <a:rPr lang="en-US" sz="2800" dirty="0">
                <a:solidFill>
                  <a:schemeClr val="accent6"/>
                </a:solidFill>
                <a:hlinkClick r:id="rId4"/>
              </a:rPr>
              <a:t>50297 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9842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A806A-8CF1-4F58-9C13-162C7016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NIPR to SIPR Process (NIPR)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4BD7C-54E5-4470-810A-CF8AC8FA1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85" b="7283"/>
          <a:stretch/>
        </p:blipFill>
        <p:spPr>
          <a:xfrm>
            <a:off x="0" y="1275557"/>
            <a:ext cx="11899900" cy="44446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8F4FD3-ADA7-4E68-B5DF-E1BF9F56FFCD}"/>
              </a:ext>
            </a:extLst>
          </p:cNvPr>
          <p:cNvSpPr/>
          <p:nvPr/>
        </p:nvSpPr>
        <p:spPr bwMode="auto">
          <a:xfrm>
            <a:off x="1420837" y="5387926"/>
            <a:ext cx="2771335" cy="39577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EE8E7-2303-4E4B-851D-DADA60906C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60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C2CC18-0447-4841-8071-76373F37CC2F}"/>
              </a:ext>
            </a:extLst>
          </p:cNvPr>
          <p:cNvSpPr txBox="1"/>
          <p:nvPr/>
        </p:nvSpPr>
        <p:spPr>
          <a:xfrm>
            <a:off x="2588457" y="4583501"/>
            <a:ext cx="5472332" cy="584775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Note the tabs correspond with the pages of the ASM survey.  Click on the </a:t>
            </a:r>
            <a:r>
              <a:rPr lang="en-US" sz="1600" b="1" dirty="0"/>
              <a:t>SCRM Survey tab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1902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4F3F1-21E0-41F6-8736-BED7956B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NIPR to SIPR Process (NIPR)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0A28C-5336-42A9-8661-EAC6DBC1F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85" r="1666" b="7016"/>
          <a:stretch/>
        </p:blipFill>
        <p:spPr>
          <a:xfrm>
            <a:off x="101600" y="1308100"/>
            <a:ext cx="11988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C19AD6-1C3C-4F66-8746-BBF3958099F2}"/>
              </a:ext>
            </a:extLst>
          </p:cNvPr>
          <p:cNvSpPr/>
          <p:nvPr/>
        </p:nvSpPr>
        <p:spPr bwMode="auto">
          <a:xfrm>
            <a:off x="5019207" y="1688122"/>
            <a:ext cx="4729704" cy="365760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90E1A-814E-4438-9B29-5B409C755A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0559E-182A-4DFF-B869-01907371335D}"/>
              </a:ext>
            </a:extLst>
          </p:cNvPr>
          <p:cNvSpPr txBox="1"/>
          <p:nvPr/>
        </p:nvSpPr>
        <p:spPr>
          <a:xfrm>
            <a:off x="4647893" y="3407900"/>
            <a:ext cx="2751713" cy="338554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Complete the questions</a:t>
            </a:r>
            <a:r>
              <a:rPr lang="en-US" sz="16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9BA57-4476-4012-B707-92255808E220}"/>
              </a:ext>
            </a:extLst>
          </p:cNvPr>
          <p:cNvSpPr txBox="1"/>
          <p:nvPr/>
        </p:nvSpPr>
        <p:spPr>
          <a:xfrm>
            <a:off x="4766604" y="2068638"/>
            <a:ext cx="5472332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Drop down answers in the Excel file are the same as in the survey.</a:t>
            </a:r>
          </a:p>
        </p:txBody>
      </p:sp>
    </p:spTree>
    <p:extLst>
      <p:ext uri="{BB962C8B-B14F-4D97-AF65-F5344CB8AC3E}">
        <p14:creationId xmlns:p14="http://schemas.microsoft.com/office/powerpoint/2010/main" val="11990204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4AD6-43E6-4C12-8599-C0EC6CC79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NIPR to SIPR Process (NIPR)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F8D3B-3104-4FA8-B351-CB2897194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416858"/>
            <a:ext cx="9042400" cy="50838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DFE7F-0D53-4611-AA77-C26D40F6939C}"/>
              </a:ext>
            </a:extLst>
          </p:cNvPr>
          <p:cNvSpPr/>
          <p:nvPr/>
        </p:nvSpPr>
        <p:spPr bwMode="auto">
          <a:xfrm>
            <a:off x="1358901" y="3151163"/>
            <a:ext cx="920066" cy="23973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0A1BC-3D7D-4F1B-B814-0F0285C244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157193-3A63-4D78-A696-34B62006566B}"/>
              </a:ext>
            </a:extLst>
          </p:cNvPr>
          <p:cNvSpPr txBox="1"/>
          <p:nvPr/>
        </p:nvSpPr>
        <p:spPr>
          <a:xfrm>
            <a:off x="3705358" y="1902657"/>
            <a:ext cx="1584095" cy="338554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Save the file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6030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5E3D-F1B0-4050-A8E6-16C4095A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NIPR to SIPR Process (</a:t>
            </a:r>
            <a:r>
              <a:rPr lang="en-US" dirty="0">
                <a:solidFill>
                  <a:srgbClr val="FF0000"/>
                </a:solidFill>
              </a:rPr>
              <a:t>SIPR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2359E-994B-422B-94BC-FCF2F12DC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54" t="22764" r="17689" b="9610"/>
          <a:stretch/>
        </p:blipFill>
        <p:spPr>
          <a:xfrm>
            <a:off x="1892300" y="1397000"/>
            <a:ext cx="8041418" cy="4635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488250-7494-454B-8001-A518BAFDC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63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9C49AD-7533-4960-9897-097322AABE19}"/>
              </a:ext>
            </a:extLst>
          </p:cNvPr>
          <p:cNvSpPr txBox="1"/>
          <p:nvPr/>
        </p:nvSpPr>
        <p:spPr>
          <a:xfrm>
            <a:off x="464234" y="5107057"/>
            <a:ext cx="11217448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Files can be on scanned disk or as a DOTS delivered file. 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Be sure and follow all government guidelines when using NIPR to SIPR file transfer.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39BAF-D4CF-414F-B9C4-84AA209BCBF4}"/>
              </a:ext>
            </a:extLst>
          </p:cNvPr>
          <p:cNvSpPr txBox="1"/>
          <p:nvPr/>
        </p:nvSpPr>
        <p:spPr>
          <a:xfrm>
            <a:off x="2889432" y="2043334"/>
            <a:ext cx="1724772" cy="584775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Log in to ASM </a:t>
            </a:r>
            <a:r>
              <a:rPr lang="en-US" sz="1600" dirty="0"/>
              <a:t>on SIPR.</a:t>
            </a:r>
          </a:p>
        </p:txBody>
      </p:sp>
    </p:spTree>
    <p:extLst>
      <p:ext uri="{BB962C8B-B14F-4D97-AF65-F5344CB8AC3E}">
        <p14:creationId xmlns:p14="http://schemas.microsoft.com/office/powerpoint/2010/main" val="21832246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3948-9EF9-4D47-8769-DF12D2BF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ASM Workbench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CF340-127C-42A4-A1B5-3CEA8781E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358" y="1335836"/>
            <a:ext cx="8632684" cy="469432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E7C9D7-9D76-486B-B9A3-B14F7D1A9E74}"/>
              </a:ext>
            </a:extLst>
          </p:cNvPr>
          <p:cNvSpPr/>
          <p:nvPr/>
        </p:nvSpPr>
        <p:spPr bwMode="auto">
          <a:xfrm>
            <a:off x="2458886" y="4410817"/>
            <a:ext cx="1212781" cy="135693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1D9F1-76E6-483D-AB8E-C54A567D8F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B7CDB-38A1-460E-8A8B-1521EA108E8A}"/>
              </a:ext>
            </a:extLst>
          </p:cNvPr>
          <p:cNvSpPr txBox="1"/>
          <p:nvPr/>
        </p:nvSpPr>
        <p:spPr>
          <a:xfrm>
            <a:off x="4167469" y="4920008"/>
            <a:ext cx="2751713" cy="584775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Click on the </a:t>
            </a:r>
            <a:r>
              <a:rPr lang="en-US" sz="1600" b="1" dirty="0"/>
              <a:t>ASM Workbench </a:t>
            </a:r>
            <a:r>
              <a:rPr lang="en-US" sz="1600" dirty="0"/>
              <a:t>icon.</a:t>
            </a:r>
          </a:p>
        </p:txBody>
      </p:sp>
    </p:spTree>
    <p:extLst>
      <p:ext uri="{BB962C8B-B14F-4D97-AF65-F5344CB8AC3E}">
        <p14:creationId xmlns:p14="http://schemas.microsoft.com/office/powerpoint/2010/main" val="26805378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35D98C-CA07-41BD-A219-95A8A0FF4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93" t="37122" r="23615" b="13829"/>
          <a:stretch/>
        </p:blipFill>
        <p:spPr>
          <a:xfrm>
            <a:off x="1434905" y="1287146"/>
            <a:ext cx="9524999" cy="4892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21DB9-9A82-4399-B2C5-8FA0A0D5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NIPR to SIPR Process (SIPR)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DFB97D-CDF8-4166-A119-0AA02696FDC7}"/>
              </a:ext>
            </a:extLst>
          </p:cNvPr>
          <p:cNvSpPr/>
          <p:nvPr/>
        </p:nvSpPr>
        <p:spPr bwMode="auto">
          <a:xfrm>
            <a:off x="1533379" y="3733215"/>
            <a:ext cx="9223716" cy="31828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62AF1-730E-419C-9574-0522A2C87F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65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267A61-F8EE-409E-A3D2-EEE8FED94029}"/>
              </a:ext>
            </a:extLst>
          </p:cNvPr>
          <p:cNvSpPr txBox="1"/>
          <p:nvPr/>
        </p:nvSpPr>
        <p:spPr>
          <a:xfrm>
            <a:off x="3464084" y="4272894"/>
            <a:ext cx="3921454" cy="338554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Double click </a:t>
            </a:r>
            <a:r>
              <a:rPr lang="en-US" sz="1600" dirty="0"/>
              <a:t>on your program to open it.</a:t>
            </a:r>
          </a:p>
        </p:txBody>
      </p:sp>
    </p:spTree>
    <p:extLst>
      <p:ext uri="{BB962C8B-B14F-4D97-AF65-F5344CB8AC3E}">
        <p14:creationId xmlns:p14="http://schemas.microsoft.com/office/powerpoint/2010/main" val="1956303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80419-5058-4946-994B-6B8009BEF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NIPR to SIPR Process (SIPR)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812E0-54B4-419E-B2F5-07C32C851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4" t="19883" r="14386" b="8903"/>
          <a:stretch/>
        </p:blipFill>
        <p:spPr>
          <a:xfrm>
            <a:off x="1659988" y="1364566"/>
            <a:ext cx="8778240" cy="4881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11265B-4930-40E2-9030-21EFA249C0D4}"/>
              </a:ext>
            </a:extLst>
          </p:cNvPr>
          <p:cNvSpPr/>
          <p:nvPr/>
        </p:nvSpPr>
        <p:spPr bwMode="auto">
          <a:xfrm>
            <a:off x="2869808" y="2838157"/>
            <a:ext cx="801859" cy="50292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D352B-E196-45B0-94D5-20E32F0174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66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4292F-6303-4B7F-B786-8CAAF880C682}"/>
              </a:ext>
            </a:extLst>
          </p:cNvPr>
          <p:cNvSpPr txBox="1"/>
          <p:nvPr/>
        </p:nvSpPr>
        <p:spPr>
          <a:xfrm>
            <a:off x="3872047" y="2499603"/>
            <a:ext cx="2486550" cy="338554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Go to the </a:t>
            </a:r>
            <a:r>
              <a:rPr lang="en-US" sz="1600" b="1" dirty="0"/>
              <a:t>Surveys </a:t>
            </a:r>
            <a:r>
              <a:rPr lang="en-US" sz="1600" dirty="0"/>
              <a:t>tab</a:t>
            </a:r>
            <a:r>
              <a:rPr lang="en-US" sz="1600" b="1" dirty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512848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98BB42-5B20-455C-A2E8-8AD97B4B0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0" t="19677" r="14731" b="18754"/>
          <a:stretch/>
        </p:blipFill>
        <p:spPr>
          <a:xfrm>
            <a:off x="1123023" y="1336431"/>
            <a:ext cx="9945954" cy="4797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B63E8B-9F5E-4140-A861-57EF1C61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NIPR to SIPR Process (SIPR)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06A356-1B31-4964-B75C-86923ABF1545}"/>
              </a:ext>
            </a:extLst>
          </p:cNvPr>
          <p:cNvSpPr/>
          <p:nvPr/>
        </p:nvSpPr>
        <p:spPr bwMode="auto">
          <a:xfrm>
            <a:off x="7624688" y="4072598"/>
            <a:ext cx="3108961" cy="50292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7A6D66-54A4-4A26-BD8D-14A3A1CCD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77" t="32196" r="19808" b="28195"/>
          <a:stretch/>
        </p:blipFill>
        <p:spPr>
          <a:xfrm>
            <a:off x="1123023" y="3788239"/>
            <a:ext cx="5866229" cy="2120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EFD583D-34A8-4AC2-AC34-86F87448367D}"/>
              </a:ext>
            </a:extLst>
          </p:cNvPr>
          <p:cNvSpPr/>
          <p:nvPr/>
        </p:nvSpPr>
        <p:spPr bwMode="auto">
          <a:xfrm>
            <a:off x="1123023" y="4072598"/>
            <a:ext cx="2239155" cy="38686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0F5191-052D-40C9-8660-7559FB63A632}"/>
              </a:ext>
            </a:extLst>
          </p:cNvPr>
          <p:cNvSpPr/>
          <p:nvPr/>
        </p:nvSpPr>
        <p:spPr bwMode="auto">
          <a:xfrm>
            <a:off x="2883877" y="4743817"/>
            <a:ext cx="1172260" cy="38686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2C8B6BFB-136E-455E-8310-31F5D3D3C4CB}"/>
              </a:ext>
            </a:extLst>
          </p:cNvPr>
          <p:cNvSpPr/>
          <p:nvPr/>
        </p:nvSpPr>
        <p:spPr bwMode="auto">
          <a:xfrm>
            <a:off x="6963508" y="4937247"/>
            <a:ext cx="534572" cy="502920"/>
          </a:xfrm>
          <a:prstGeom prst="curvedLef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08860CB-70CC-4FAC-B576-EFF77FC5FA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67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341F2-0CDA-4C20-9412-0F29598A9A46}"/>
              </a:ext>
            </a:extLst>
          </p:cNvPr>
          <p:cNvSpPr txBox="1"/>
          <p:nvPr/>
        </p:nvSpPr>
        <p:spPr>
          <a:xfrm>
            <a:off x="7935893" y="3090446"/>
            <a:ext cx="2486550" cy="584775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1. Click on </a:t>
            </a:r>
            <a:r>
              <a:rPr lang="en-US" sz="1600" b="1" dirty="0"/>
              <a:t>Create and Associate New SCRM.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7ED088-4D96-4BC6-9D00-B638F0067C1D}"/>
              </a:ext>
            </a:extLst>
          </p:cNvPr>
          <p:cNvSpPr txBox="1"/>
          <p:nvPr/>
        </p:nvSpPr>
        <p:spPr>
          <a:xfrm>
            <a:off x="2493427" y="3696322"/>
            <a:ext cx="4750239" cy="584775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2. Select </a:t>
            </a:r>
            <a:r>
              <a:rPr lang="en-US" sz="1600" b="1" dirty="0"/>
              <a:t>Create and Associate new SCRM survey.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6ED0D-3821-4098-A796-62D1498A45DA}"/>
              </a:ext>
            </a:extLst>
          </p:cNvPr>
          <p:cNvSpPr txBox="1"/>
          <p:nvPr/>
        </p:nvSpPr>
        <p:spPr>
          <a:xfrm>
            <a:off x="2874449" y="5197988"/>
            <a:ext cx="2239155" cy="338554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3. Click </a:t>
            </a:r>
            <a:r>
              <a:rPr lang="en-US" sz="1600" b="1" dirty="0"/>
              <a:t>Continue.</a:t>
            </a:r>
          </a:p>
        </p:txBody>
      </p:sp>
    </p:spTree>
    <p:extLst>
      <p:ext uri="{BB962C8B-B14F-4D97-AF65-F5344CB8AC3E}">
        <p14:creationId xmlns:p14="http://schemas.microsoft.com/office/powerpoint/2010/main" val="27121958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9579D-2872-4535-BBE4-1C298B99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NIPR to SIPR Process (SIPR)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05648-F3FF-46FC-9FAE-0770E9F3E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53" t="9622" r="23730" b="3694"/>
          <a:stretch/>
        </p:blipFill>
        <p:spPr>
          <a:xfrm>
            <a:off x="2349304" y="956941"/>
            <a:ext cx="6035040" cy="543515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2399B7-1649-4C27-84D5-C9A1A2DAC3C3}"/>
              </a:ext>
            </a:extLst>
          </p:cNvPr>
          <p:cNvSpPr/>
          <p:nvPr/>
        </p:nvSpPr>
        <p:spPr bwMode="auto">
          <a:xfrm>
            <a:off x="7174523" y="5528603"/>
            <a:ext cx="1209821" cy="37245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C7CC6-33D5-4C47-A122-02061461B7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68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A4FBE-FCF0-430F-97C8-0E668694E790}"/>
              </a:ext>
            </a:extLst>
          </p:cNvPr>
          <p:cNvSpPr txBox="1"/>
          <p:nvPr/>
        </p:nvSpPr>
        <p:spPr>
          <a:xfrm>
            <a:off x="6674280" y="4868292"/>
            <a:ext cx="4129708" cy="584775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Click </a:t>
            </a:r>
            <a:r>
              <a:rPr lang="en-US" sz="1600" b="1" dirty="0"/>
              <a:t>Continue </a:t>
            </a:r>
            <a:r>
              <a:rPr lang="en-US" sz="1600" dirty="0"/>
              <a:t>on the survey creation page since this has been populated for you.</a:t>
            </a:r>
          </a:p>
        </p:txBody>
      </p:sp>
    </p:spTree>
    <p:extLst>
      <p:ext uri="{BB962C8B-B14F-4D97-AF65-F5344CB8AC3E}">
        <p14:creationId xmlns:p14="http://schemas.microsoft.com/office/powerpoint/2010/main" val="21947437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D40E5-563A-4149-9738-B95579FDC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NIPR to SIPR Process (SIPR)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B7464-2E8B-415C-B38A-177AA1DAD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84" t="10648" r="23731" b="10955"/>
          <a:stretch/>
        </p:blipFill>
        <p:spPr>
          <a:xfrm>
            <a:off x="2644727" y="1332527"/>
            <a:ext cx="6246056" cy="51091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50C3A-7EBC-4A4C-B7BA-62051FD04425}"/>
              </a:ext>
            </a:extLst>
          </p:cNvPr>
          <p:cNvSpPr/>
          <p:nvPr/>
        </p:nvSpPr>
        <p:spPr bwMode="auto">
          <a:xfrm>
            <a:off x="2473521" y="5704450"/>
            <a:ext cx="3237962" cy="38686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F6767-6DD4-4463-AB62-AD00D38264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69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5E69F3-FD32-4D8C-8031-829E59468436}"/>
              </a:ext>
            </a:extLst>
          </p:cNvPr>
          <p:cNvSpPr txBox="1"/>
          <p:nvPr/>
        </p:nvSpPr>
        <p:spPr>
          <a:xfrm>
            <a:off x="6096000" y="5598399"/>
            <a:ext cx="3237962" cy="584775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Click on the </a:t>
            </a:r>
            <a:r>
              <a:rPr lang="en-US" sz="1600" b="1" dirty="0"/>
              <a:t>Upload Responses </a:t>
            </a:r>
            <a:r>
              <a:rPr lang="en-US" sz="1600" dirty="0"/>
              <a:t>button</a:t>
            </a:r>
            <a:r>
              <a:rPr lang="en-US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926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BA7CF-A2F5-4874-BFBC-61FD5391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ASM Works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0ED658-4817-4A60-8A9B-92B511BECABF}"/>
              </a:ext>
            </a:extLst>
          </p:cNvPr>
          <p:cNvGrpSpPr/>
          <p:nvPr/>
        </p:nvGrpSpPr>
        <p:grpSpPr>
          <a:xfrm>
            <a:off x="1000784" y="1592995"/>
            <a:ext cx="9734319" cy="3756830"/>
            <a:chOff x="1334611" y="1550585"/>
            <a:chExt cx="9734319" cy="37568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021D1E-C490-4FD3-A044-28216A8D5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4611" y="1972614"/>
              <a:ext cx="9522777" cy="3334801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1745DAB-B793-4B19-A8F7-5E2A8403EB06}"/>
                </a:ext>
              </a:extLst>
            </p:cNvPr>
            <p:cNvSpPr/>
            <p:nvPr/>
          </p:nvSpPr>
          <p:spPr bwMode="auto">
            <a:xfrm>
              <a:off x="1334611" y="1972614"/>
              <a:ext cx="2956035" cy="1902700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3E29A37-0883-4C16-96FB-57CEE3DF2BF5}"/>
                </a:ext>
              </a:extLst>
            </p:cNvPr>
            <p:cNvSpPr/>
            <p:nvPr/>
          </p:nvSpPr>
          <p:spPr bwMode="auto">
            <a:xfrm>
              <a:off x="7689816" y="2138289"/>
              <a:ext cx="3379114" cy="2565405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387969-A0A1-43E9-AFA3-DD60E8AFEEBC}"/>
                </a:ext>
              </a:extLst>
            </p:cNvPr>
            <p:cNvSpPr txBox="1"/>
            <p:nvPr/>
          </p:nvSpPr>
          <p:spPr>
            <a:xfrm>
              <a:off x="4994031" y="1550585"/>
              <a:ext cx="2695784" cy="30777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REFRESHER CLASS FOCUS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F836E3A-FCE1-427F-896E-D7CB5BA92E7C}"/>
                </a:ext>
              </a:extLst>
            </p:cNvPr>
            <p:cNvCxnSpPr>
              <a:cxnSpLocks/>
              <a:stCxn id="7" idx="1"/>
            </p:cNvCxnSpPr>
            <p:nvPr/>
          </p:nvCxnSpPr>
          <p:spPr bwMode="auto">
            <a:xfrm flipH="1">
              <a:off x="4290646" y="1704474"/>
              <a:ext cx="703385" cy="26814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CD78B9-BF8D-45FE-9105-A463B91560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89816" y="1704474"/>
              <a:ext cx="703384" cy="31956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C9C5A5A-1635-4114-86F5-01CB7FF4E110}"/>
              </a:ext>
            </a:extLst>
          </p:cNvPr>
          <p:cNvSpPr/>
          <p:nvPr/>
        </p:nvSpPr>
        <p:spPr bwMode="auto">
          <a:xfrm>
            <a:off x="420914" y="5730763"/>
            <a:ext cx="11260768" cy="52251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Can Start NOW • Can hide work until ready to show • </a:t>
            </a:r>
            <a:r>
              <a:rPr lang="en-US" sz="2000" dirty="0">
                <a:solidFill>
                  <a:schemeClr val="bg1"/>
                </a:solidFill>
              </a:rPr>
              <a:t>Hierarchy format which mirrors Acquisition.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76F923F-E150-44B0-813F-F61FA31A93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7697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A797-F2EC-4C51-8E41-8815A334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NIPR to SIPR Process (SIPR)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08156-F1E4-4182-BC6E-8C9DE698B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62" t="36917" r="23154" b="41739"/>
          <a:stretch/>
        </p:blipFill>
        <p:spPr>
          <a:xfrm>
            <a:off x="904385" y="2110154"/>
            <a:ext cx="10738790" cy="23915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0145B-C973-4BD2-90E2-1557447969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70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3408F0-AEF8-4FF8-9D0D-91434953956E}"/>
              </a:ext>
            </a:extLst>
          </p:cNvPr>
          <p:cNvSpPr/>
          <p:nvPr/>
        </p:nvSpPr>
        <p:spPr bwMode="auto">
          <a:xfrm>
            <a:off x="5880295" y="3481481"/>
            <a:ext cx="1645920" cy="38686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FAF7F-D985-46B5-8549-FA24CC5334EC}"/>
              </a:ext>
            </a:extLst>
          </p:cNvPr>
          <p:cNvSpPr txBox="1"/>
          <p:nvPr/>
        </p:nvSpPr>
        <p:spPr>
          <a:xfrm>
            <a:off x="5880295" y="3941160"/>
            <a:ext cx="3237962" cy="338554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Click on the </a:t>
            </a:r>
            <a:r>
              <a:rPr lang="en-US" sz="1600" b="1" dirty="0"/>
              <a:t>Browse </a:t>
            </a:r>
            <a:r>
              <a:rPr lang="en-US" sz="1600" dirty="0"/>
              <a:t>button</a:t>
            </a:r>
            <a:r>
              <a:rPr lang="en-US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40804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ED5A-8893-455D-A055-31637515D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NIPR to SIPR Process (SIPR)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05EA5-40FA-4F28-9EDD-4EF6B76EF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81" y="1233360"/>
            <a:ext cx="9411286" cy="52912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8DDEE-0189-4459-8589-55E4D639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71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F9BAB-1E28-46BE-A658-4AE33561F60F}"/>
              </a:ext>
            </a:extLst>
          </p:cNvPr>
          <p:cNvSpPr txBox="1"/>
          <p:nvPr/>
        </p:nvSpPr>
        <p:spPr>
          <a:xfrm>
            <a:off x="5880295" y="3941160"/>
            <a:ext cx="3237962" cy="830997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Double click on the file to upload </a:t>
            </a:r>
            <a:r>
              <a:rPr lang="en-US" sz="1600" dirty="0"/>
              <a:t>or select it and click on Open.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298406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7EFD-7C55-47FE-A10F-4191A700E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NIPR to SIPR Process (SIPR)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56E8B8-E8E8-4813-84B3-C3D040A59717}"/>
              </a:ext>
            </a:extLst>
          </p:cNvPr>
          <p:cNvGrpSpPr/>
          <p:nvPr/>
        </p:nvGrpSpPr>
        <p:grpSpPr>
          <a:xfrm>
            <a:off x="942534" y="1529861"/>
            <a:ext cx="9791115" cy="3798278"/>
            <a:chOff x="379827" y="1392700"/>
            <a:chExt cx="7992830" cy="27854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32B2669-5447-4762-BA5B-02E25481D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01" t="19678" r="21874" b="45844"/>
            <a:stretch/>
          </p:blipFill>
          <p:spPr>
            <a:xfrm>
              <a:off x="379827" y="1392700"/>
              <a:ext cx="7992830" cy="27854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4920897-DE01-46ED-9F73-EDFBCF0F0019}"/>
                </a:ext>
              </a:extLst>
            </p:cNvPr>
            <p:cNvSpPr/>
            <p:nvPr/>
          </p:nvSpPr>
          <p:spPr bwMode="auto">
            <a:xfrm>
              <a:off x="6907236" y="3243189"/>
              <a:ext cx="661181" cy="386860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D81A17E-1551-42F4-BD8C-008A7D29EE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72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3699A-1E83-4882-B0BD-B123B4822347}"/>
              </a:ext>
            </a:extLst>
          </p:cNvPr>
          <p:cNvSpPr txBox="1"/>
          <p:nvPr/>
        </p:nvSpPr>
        <p:spPr>
          <a:xfrm>
            <a:off x="6919182" y="3566175"/>
            <a:ext cx="2883877" cy="338554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Click on the </a:t>
            </a:r>
            <a:r>
              <a:rPr lang="en-US" sz="1600" b="1" dirty="0"/>
              <a:t>Upload </a:t>
            </a:r>
            <a:r>
              <a:rPr lang="en-US" sz="1600" dirty="0"/>
              <a:t>button</a:t>
            </a:r>
            <a:r>
              <a:rPr lang="en-US" sz="1600" b="1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B1C5B-53CB-4F7D-B9BE-12A24EA0F7C3}"/>
              </a:ext>
            </a:extLst>
          </p:cNvPr>
          <p:cNvSpPr txBox="1"/>
          <p:nvPr/>
        </p:nvSpPr>
        <p:spPr>
          <a:xfrm>
            <a:off x="2457379" y="5158862"/>
            <a:ext cx="288387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You will see file name here</a:t>
            </a:r>
            <a:r>
              <a:rPr lang="en-US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4293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F98FC-3BF3-403C-8721-DFA129F8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NIPR to SIPR Process (SIPR)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B3F90-740F-412D-8659-5D4A241B9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69" t="36711" r="23730" b="9315"/>
          <a:stretch/>
        </p:blipFill>
        <p:spPr>
          <a:xfrm>
            <a:off x="1631851" y="1565030"/>
            <a:ext cx="8243667" cy="46326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B7D630-9B72-4BE0-8F50-0054A4F94511}"/>
              </a:ext>
            </a:extLst>
          </p:cNvPr>
          <p:cNvSpPr/>
          <p:nvPr/>
        </p:nvSpPr>
        <p:spPr bwMode="auto">
          <a:xfrm>
            <a:off x="1751712" y="2435471"/>
            <a:ext cx="8123805" cy="52753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217778-B196-4EDF-BA67-FB4FC8BC28BD}"/>
              </a:ext>
            </a:extLst>
          </p:cNvPr>
          <p:cNvSpPr/>
          <p:nvPr/>
        </p:nvSpPr>
        <p:spPr bwMode="auto">
          <a:xfrm>
            <a:off x="1751712" y="3315981"/>
            <a:ext cx="7701777" cy="288170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5572E8-F5A8-4876-B777-0A7E5E9783EC}"/>
              </a:ext>
            </a:extLst>
          </p:cNvPr>
          <p:cNvSpPr/>
          <p:nvPr/>
        </p:nvSpPr>
        <p:spPr bwMode="auto">
          <a:xfrm>
            <a:off x="9172134" y="2067951"/>
            <a:ext cx="647111" cy="36752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E1FA33E-A73D-440E-814F-8CBAA98E47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73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6601ED-7235-4E64-93D9-F380DA69913C}"/>
              </a:ext>
            </a:extLst>
          </p:cNvPr>
          <p:cNvSpPr txBox="1"/>
          <p:nvPr/>
        </p:nvSpPr>
        <p:spPr>
          <a:xfrm>
            <a:off x="3062289" y="5123693"/>
            <a:ext cx="332444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Questions answered show here</a:t>
            </a:r>
            <a:r>
              <a:rPr lang="en-US" sz="1600" b="1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089939-7428-4429-836E-0127AA1AA5FB}"/>
              </a:ext>
            </a:extLst>
          </p:cNvPr>
          <p:cNvSpPr txBox="1"/>
          <p:nvPr/>
        </p:nvSpPr>
        <p:spPr>
          <a:xfrm>
            <a:off x="5256960" y="2580539"/>
            <a:ext cx="3915174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Banner indicates successful upload</a:t>
            </a:r>
            <a:r>
              <a:rPr lang="en-US" sz="1600" b="1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459D5-9B08-4948-B69E-FE33CCD6DDBF}"/>
              </a:ext>
            </a:extLst>
          </p:cNvPr>
          <p:cNvSpPr txBox="1"/>
          <p:nvPr/>
        </p:nvSpPr>
        <p:spPr>
          <a:xfrm>
            <a:off x="5813614" y="1415475"/>
            <a:ext cx="3915174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Click on the </a:t>
            </a:r>
            <a:r>
              <a:rPr lang="en-US" sz="1600" b="1" dirty="0"/>
              <a:t>Back</a:t>
            </a:r>
            <a:r>
              <a:rPr lang="en-US" sz="1600" dirty="0"/>
              <a:t> button to return to survey home page</a:t>
            </a:r>
            <a:r>
              <a:rPr lang="en-US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55995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82FE-A69F-4432-8610-8C610639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NIPR to SIPR Process (SIPR)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2979C-E950-4D39-BAC5-51371A2CE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3" t="21935" r="23385" b="40508"/>
          <a:stretch/>
        </p:blipFill>
        <p:spPr>
          <a:xfrm>
            <a:off x="337624" y="1361050"/>
            <a:ext cx="6879101" cy="26558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56F1A0-CF8D-478D-B75A-5F51B5F1E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1" t="36711" r="23039" b="27989"/>
          <a:stretch/>
        </p:blipFill>
        <p:spPr>
          <a:xfrm>
            <a:off x="2771334" y="2518117"/>
            <a:ext cx="8995145" cy="3291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47E1E-2B60-4D89-B311-8098DB721F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74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C7A0F-60A0-4B56-A9A0-F7A162E03BB7}"/>
              </a:ext>
            </a:extLst>
          </p:cNvPr>
          <p:cNvSpPr txBox="1"/>
          <p:nvPr/>
        </p:nvSpPr>
        <p:spPr>
          <a:xfrm>
            <a:off x="1819586" y="1933342"/>
            <a:ext cx="5664425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Yellow “Click here” indicates there is a required question which was not answered in Excel</a:t>
            </a:r>
            <a:r>
              <a:rPr lang="en-US" sz="1600" b="1" dirty="0"/>
              <a:t>.  Click on it.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52396-A3A3-490F-AC76-31F90D663FBC}"/>
              </a:ext>
            </a:extLst>
          </p:cNvPr>
          <p:cNvSpPr txBox="1"/>
          <p:nvPr/>
        </p:nvSpPr>
        <p:spPr>
          <a:xfrm>
            <a:off x="6017257" y="3286874"/>
            <a:ext cx="5664425" cy="83099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Yellow “Click here” indicates there is a required question which was not answered on page 2 of the survey.</a:t>
            </a:r>
            <a:r>
              <a:rPr lang="en-US" sz="1600" b="1" dirty="0"/>
              <a:t>  Click on it.</a:t>
            </a:r>
          </a:p>
        </p:txBody>
      </p:sp>
    </p:spTree>
    <p:extLst>
      <p:ext uri="{BB962C8B-B14F-4D97-AF65-F5344CB8AC3E}">
        <p14:creationId xmlns:p14="http://schemas.microsoft.com/office/powerpoint/2010/main" val="22320591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2CF6-D1FC-4DEB-A3C8-00D600C99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NIPR to SIPR Process (SIPR)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438A0-C83F-44D2-A772-C40540C0A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16" t="11673" r="23385" b="14239"/>
          <a:stretch/>
        </p:blipFill>
        <p:spPr>
          <a:xfrm>
            <a:off x="2461846" y="1212057"/>
            <a:ext cx="6583680" cy="5078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76B3954-1403-4F37-9F0C-E91C8CB27D97}"/>
              </a:ext>
            </a:extLst>
          </p:cNvPr>
          <p:cNvSpPr/>
          <p:nvPr/>
        </p:nvSpPr>
        <p:spPr bwMode="auto">
          <a:xfrm>
            <a:off x="2616591" y="3794064"/>
            <a:ext cx="6428935" cy="45437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FA26E2-1449-476E-A51F-9DD8D60C2420}"/>
              </a:ext>
            </a:extLst>
          </p:cNvPr>
          <p:cNvSpPr/>
          <p:nvPr/>
        </p:nvSpPr>
        <p:spPr bwMode="auto">
          <a:xfrm>
            <a:off x="2461846" y="5042279"/>
            <a:ext cx="6428935" cy="45437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5EA01-539A-409F-A9C1-51BB24DC02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75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4C004-C904-4E3B-B855-E6D2741B1CAA}"/>
              </a:ext>
            </a:extLst>
          </p:cNvPr>
          <p:cNvSpPr txBox="1"/>
          <p:nvPr/>
        </p:nvSpPr>
        <p:spPr>
          <a:xfrm>
            <a:off x="6017257" y="3286874"/>
            <a:ext cx="3478435" cy="33855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Answer the required questions.</a:t>
            </a:r>
          </a:p>
        </p:txBody>
      </p:sp>
    </p:spTree>
    <p:extLst>
      <p:ext uri="{BB962C8B-B14F-4D97-AF65-F5344CB8AC3E}">
        <p14:creationId xmlns:p14="http://schemas.microsoft.com/office/powerpoint/2010/main" val="5618100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3FAD-1DBD-4775-AE4B-C02AFDB7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NIPR to SIPR Process (SIPR)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AEAF9-7ECA-41F7-9A96-C75CD1440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16" t="36440" r="22923" b="29131"/>
          <a:stretch/>
        </p:blipFill>
        <p:spPr>
          <a:xfrm>
            <a:off x="618979" y="1494692"/>
            <a:ext cx="6237230" cy="2233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D475B6-F13B-4AB0-9885-8969EF53E0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85" t="11057" r="24192" b="26348"/>
          <a:stretch/>
        </p:blipFill>
        <p:spPr>
          <a:xfrm>
            <a:off x="3599538" y="1730326"/>
            <a:ext cx="6513342" cy="4290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193642-2B81-4B1E-8CDC-A9CCF4BEBBE1}"/>
              </a:ext>
            </a:extLst>
          </p:cNvPr>
          <p:cNvSpPr/>
          <p:nvPr/>
        </p:nvSpPr>
        <p:spPr bwMode="auto">
          <a:xfrm>
            <a:off x="2156683" y="2131385"/>
            <a:ext cx="802418" cy="80231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D43A71-92CE-4A30-8EDB-C50D2A626417}"/>
              </a:ext>
            </a:extLst>
          </p:cNvPr>
          <p:cNvSpPr/>
          <p:nvPr/>
        </p:nvSpPr>
        <p:spPr bwMode="auto">
          <a:xfrm>
            <a:off x="3737594" y="3963572"/>
            <a:ext cx="1647206" cy="40115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2F6933-B52A-4A82-9D3A-E28922DB5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76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68CE4F-AF6A-4BED-A493-07CD3AB5F94D}"/>
              </a:ext>
            </a:extLst>
          </p:cNvPr>
          <p:cNvSpPr txBox="1"/>
          <p:nvPr/>
        </p:nvSpPr>
        <p:spPr>
          <a:xfrm>
            <a:off x="905382" y="3132575"/>
            <a:ext cx="2694156" cy="33855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Click on </a:t>
            </a:r>
            <a:r>
              <a:rPr lang="en-US" sz="1600" b="1" dirty="0"/>
              <a:t>Finish and Lock</a:t>
            </a:r>
            <a:r>
              <a:rPr lang="en-US" sz="1600" dirty="0"/>
              <a:t>.</a:t>
            </a:r>
            <a:endParaRPr 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BC231-0306-437D-B96A-9F7C343ADD19}"/>
              </a:ext>
            </a:extLst>
          </p:cNvPr>
          <p:cNvSpPr txBox="1"/>
          <p:nvPr/>
        </p:nvSpPr>
        <p:spPr>
          <a:xfrm>
            <a:off x="6462918" y="4034307"/>
            <a:ext cx="2694156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Click on </a:t>
            </a:r>
            <a:r>
              <a:rPr lang="en-US" sz="1600" b="1" dirty="0"/>
              <a:t>Return to ASM Program</a:t>
            </a:r>
            <a:r>
              <a:rPr lang="en-US" sz="1600" dirty="0"/>
              <a:t>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894073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05D9-22DD-404E-A915-70074512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Tab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B817B-378E-4EC4-9D6B-B986CCA8C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85" t="36301" r="21874" b="27168"/>
          <a:stretch/>
        </p:blipFill>
        <p:spPr>
          <a:xfrm>
            <a:off x="1053426" y="1533378"/>
            <a:ext cx="10690131" cy="3938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4C2A9-D076-4999-9B51-B0D1831C8BC0}"/>
              </a:ext>
            </a:extLst>
          </p:cNvPr>
          <p:cNvSpPr/>
          <p:nvPr/>
        </p:nvSpPr>
        <p:spPr bwMode="auto">
          <a:xfrm>
            <a:off x="5574888" y="3976272"/>
            <a:ext cx="2489612" cy="92592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ABD07-D4D0-4769-81F8-C9F19C226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77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EC6A7-3205-4990-9B41-F4AA1EDFF728}"/>
              </a:ext>
            </a:extLst>
          </p:cNvPr>
          <p:cNvSpPr txBox="1"/>
          <p:nvPr/>
        </p:nvSpPr>
        <p:spPr>
          <a:xfrm>
            <a:off x="4220308" y="4986068"/>
            <a:ext cx="3946464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Use the toggle buttons to </a:t>
            </a:r>
            <a:r>
              <a:rPr lang="en-US" sz="1600" b="1" dirty="0"/>
              <a:t>release or unrelease </a:t>
            </a:r>
            <a:r>
              <a:rPr lang="en-US" sz="1600" dirty="0"/>
              <a:t>work for viewing and reports.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755387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DF45E-25E1-4BD1-8BB2-AF2455898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Toggle Buttons Until Both Released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AEC98-F266-46C7-A96A-DB2B221FF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54" t="36711" r="23269" b="16702"/>
          <a:stretch/>
        </p:blipFill>
        <p:spPr>
          <a:xfrm>
            <a:off x="1692813" y="1547445"/>
            <a:ext cx="8806374" cy="4226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9A3512-8B7D-4F96-B8D3-C4576EC126EF}"/>
              </a:ext>
            </a:extLst>
          </p:cNvPr>
          <p:cNvSpPr/>
          <p:nvPr/>
        </p:nvSpPr>
        <p:spPr bwMode="auto">
          <a:xfrm>
            <a:off x="5359400" y="3976272"/>
            <a:ext cx="2159000" cy="92592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FBC72-8360-453E-B51B-7891F3AD5B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78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CAFD4-B12E-4E2A-A0E7-BE8445720040}"/>
              </a:ext>
            </a:extLst>
          </p:cNvPr>
          <p:cNvSpPr txBox="1"/>
          <p:nvPr/>
        </p:nvSpPr>
        <p:spPr>
          <a:xfrm>
            <a:off x="4220307" y="4986068"/>
            <a:ext cx="5064369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When the buttons read “Unrelease for Viewing”, it means it is available for reports and viewing.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588774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DFFE3-B1F8-4668-9DA4-F5696FA4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 – ADD A SCRM USING NIPR PROCESS (USE EXAMPLE FILE)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325A2-85C9-4B45-908F-25EA7F251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3ACE2-4249-4BD4-8B39-3A3FEA54D4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266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7317B-7A95-4BF0-9E4D-778D8688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- ASM Workbench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EE454-C76F-4DE4-87CF-318C1C74A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76" y="1283270"/>
            <a:ext cx="5882033" cy="4743450"/>
          </a:xfrm>
        </p:spPr>
        <p:txBody>
          <a:bodyPr/>
          <a:lstStyle/>
          <a:p>
            <a:r>
              <a:rPr lang="en-US" dirty="0"/>
              <a:t>Designed for focalized management of program</a:t>
            </a:r>
          </a:p>
          <a:p>
            <a:r>
              <a:rPr lang="en-US" dirty="0"/>
              <a:t>Automates assessment tasks</a:t>
            </a:r>
          </a:p>
          <a:p>
            <a:r>
              <a:rPr lang="en-US" dirty="0"/>
              <a:t>Eliminates dual entry for same questions</a:t>
            </a:r>
          </a:p>
          <a:p>
            <a:r>
              <a:rPr lang="en-US" dirty="0"/>
              <a:t>New file upload functionality</a:t>
            </a:r>
          </a:p>
          <a:p>
            <a:r>
              <a:rPr lang="en-US" dirty="0"/>
              <a:t>Enhanced Reporting and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7EB9E-4CEA-41C9-8746-96FB4473A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857" y="1540346"/>
            <a:ext cx="5730825" cy="4229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12C4D-7BB2-4697-A3CB-671457438E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29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933F5-009E-443A-A3E1-997BCAD1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NIPR  to SIPR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FC409-3C72-43F3-BACC-91E22FDCE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99005"/>
            <a:ext cx="5386917" cy="639762"/>
          </a:xfrm>
        </p:spPr>
        <p:txBody>
          <a:bodyPr/>
          <a:lstStyle/>
          <a:p>
            <a:pPr algn="ctr"/>
            <a:r>
              <a:rPr lang="en-US" dirty="0"/>
              <a:t>NIPR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73DCC-33CE-4934-9F8B-88B4C7AF8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1" y="1738767"/>
            <a:ext cx="3990533" cy="4605762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600" dirty="0"/>
              <a:t>Go to ASM Help page.</a:t>
            </a:r>
          </a:p>
          <a:p>
            <a:pPr lvl="1"/>
            <a:r>
              <a:rPr lang="en-US" sz="14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http://eprmhelp.countermeasures.com/asm.html</a:t>
            </a:r>
            <a:endParaRPr lang="en-US" sz="1400" dirty="0">
              <a:solidFill>
                <a:schemeClr val="accent6"/>
              </a:solidFill>
            </a:endParaRPr>
          </a:p>
          <a:p>
            <a:r>
              <a:rPr lang="en-US" sz="1600" dirty="0"/>
              <a:t>Go to Training and Resources.</a:t>
            </a:r>
          </a:p>
          <a:p>
            <a:r>
              <a:rPr lang="en-US" sz="1600" dirty="0"/>
              <a:t>Go to Downloads area.</a:t>
            </a:r>
          </a:p>
          <a:p>
            <a:pPr lvl="1"/>
            <a:r>
              <a:rPr lang="en-US" sz="1400" dirty="0"/>
              <a:t>Here are downloadable files which allow you to work on your program via Excel then upload the work later.  </a:t>
            </a:r>
          </a:p>
          <a:p>
            <a:pPr lvl="1"/>
            <a:r>
              <a:rPr lang="en-US" sz="1400" dirty="0"/>
              <a:t>This includes surveys, assessments and statements of work.</a:t>
            </a:r>
          </a:p>
          <a:p>
            <a:r>
              <a:rPr lang="en-US" sz="1600" dirty="0"/>
              <a:t>Download SCRM questions.</a:t>
            </a:r>
          </a:p>
          <a:p>
            <a:r>
              <a:rPr lang="en-US" sz="1600" dirty="0"/>
              <a:t>Answer questions.</a:t>
            </a:r>
          </a:p>
          <a:p>
            <a:r>
              <a:rPr lang="en-US" sz="1600" dirty="0"/>
              <a:t>Save file.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529290-E1C4-493A-85B2-A48883459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8" y="1099005"/>
            <a:ext cx="5389033" cy="639762"/>
          </a:xfrm>
        </p:spPr>
        <p:txBody>
          <a:bodyPr/>
          <a:lstStyle/>
          <a:p>
            <a:pPr algn="ctr"/>
            <a:r>
              <a:rPr lang="en-US" dirty="0"/>
              <a:t>SIPR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50F9FD-3A9C-44CC-915D-08E5749F2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48776" y="1738767"/>
            <a:ext cx="6433626" cy="4605762"/>
          </a:xfrm>
          <a:solidFill>
            <a:srgbClr val="FFFFCC"/>
          </a:solidFill>
        </p:spPr>
        <p:txBody>
          <a:bodyPr/>
          <a:lstStyle/>
          <a:p>
            <a:r>
              <a:rPr lang="en-US" sz="1600" dirty="0"/>
              <a:t>Login into ASM and go to ASM Workbench</a:t>
            </a:r>
          </a:p>
          <a:p>
            <a:r>
              <a:rPr lang="en-US" sz="1600" dirty="0"/>
              <a:t>Double click on program to open it</a:t>
            </a:r>
          </a:p>
          <a:p>
            <a:r>
              <a:rPr lang="en-US" sz="1600" dirty="0"/>
              <a:t>Click on Survey tab</a:t>
            </a:r>
          </a:p>
          <a:p>
            <a:r>
              <a:rPr lang="en-US" sz="1600" dirty="0"/>
              <a:t>Click on Create and Associate SCRM survey</a:t>
            </a:r>
          </a:p>
          <a:p>
            <a:pPr lvl="1"/>
            <a:r>
              <a:rPr lang="en-US" sz="1200" dirty="0"/>
              <a:t>Select create and associate a new SCRM survey</a:t>
            </a:r>
          </a:p>
          <a:p>
            <a:r>
              <a:rPr lang="en-US" sz="1600" dirty="0"/>
              <a:t>Click continue on survey creation page</a:t>
            </a:r>
          </a:p>
          <a:p>
            <a:r>
              <a:rPr lang="en-US" sz="1600" dirty="0"/>
              <a:t>Click Upload Responses on Survey home page administrative menu</a:t>
            </a:r>
          </a:p>
          <a:p>
            <a:r>
              <a:rPr lang="en-US" sz="1600" dirty="0"/>
              <a:t>Click on Browse to locate the file</a:t>
            </a:r>
          </a:p>
          <a:p>
            <a:r>
              <a:rPr lang="en-US" sz="1600" dirty="0"/>
              <a:t>Click on Upload button</a:t>
            </a:r>
          </a:p>
          <a:p>
            <a:r>
              <a:rPr lang="en-US" sz="1600" dirty="0"/>
              <a:t>Click on Back button to return to Survey</a:t>
            </a:r>
          </a:p>
          <a:p>
            <a:r>
              <a:rPr lang="en-US" sz="1600" dirty="0"/>
              <a:t>Finish and Lock</a:t>
            </a:r>
          </a:p>
          <a:p>
            <a:r>
              <a:rPr lang="en-US" sz="1600" dirty="0"/>
              <a:t>Click on Return to ASM Program to release (if ready)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1B539-E521-4458-B713-303725BCF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80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D9AF53-E8F9-4301-8BB1-512DD4BC78A9}"/>
              </a:ext>
            </a:extLst>
          </p:cNvPr>
          <p:cNvCxnSpPr>
            <a:cxnSpLocks/>
          </p:cNvCxnSpPr>
          <p:nvPr/>
        </p:nvCxnSpPr>
        <p:spPr bwMode="auto">
          <a:xfrm>
            <a:off x="4881585" y="1407356"/>
            <a:ext cx="0" cy="47408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2574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1B8959-479D-4CB6-A5CE-C00CD74AA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7647A-82C4-4718-9300-C5489FF9C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Congratulations - You have now successfully executed the NIPR to SIPR process!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587C8-4C66-43DC-B21B-966DE5ABD0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513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4E845-6A94-4891-9513-37B7BFB7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E180B-A3D1-4EF8-8620-1678D631E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DE56D-20C7-48EC-A9FA-DDF60EE041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7740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C5DAA-6066-4D91-B653-5B8EC62F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12295-5C7C-443E-84E1-48E53F55B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Analysis for PPP, SCRM and other Surveys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251A3-3763-491A-8BD1-1A1226052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6" t="47589" r="11154" b="8287"/>
          <a:stretch/>
        </p:blipFill>
        <p:spPr>
          <a:xfrm>
            <a:off x="557257" y="1938989"/>
            <a:ext cx="10790887" cy="34320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0A97C89-75B7-40C6-8917-6F3385E26364}"/>
              </a:ext>
            </a:extLst>
          </p:cNvPr>
          <p:cNvSpPr/>
          <p:nvPr/>
        </p:nvSpPr>
        <p:spPr bwMode="auto">
          <a:xfrm>
            <a:off x="6036159" y="1938988"/>
            <a:ext cx="1558441" cy="195991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C761BB-FB8C-4FCB-8C4C-A7A4966B8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83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88651-348C-447E-821E-23A8574D8FA1}"/>
              </a:ext>
            </a:extLst>
          </p:cNvPr>
          <p:cNvSpPr txBox="1"/>
          <p:nvPr/>
        </p:nvSpPr>
        <p:spPr>
          <a:xfrm>
            <a:off x="5232036" y="4127119"/>
            <a:ext cx="3374292" cy="33855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Click on </a:t>
            </a:r>
            <a:r>
              <a:rPr lang="en-US" sz="1600" b="1" dirty="0"/>
              <a:t>Survey Analysis </a:t>
            </a:r>
            <a:r>
              <a:rPr lang="en-US" sz="1600" dirty="0"/>
              <a:t>icon.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867558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564CE5-F1C2-4DDF-AD05-52EBA1864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77" t="23987" r="10923" b="10340"/>
          <a:stretch/>
        </p:blipFill>
        <p:spPr>
          <a:xfrm>
            <a:off x="1142218" y="1480820"/>
            <a:ext cx="9692640" cy="45016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0ED08D-AE98-4FAF-9E41-0B9D6D2C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Reports and Analysis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2FF3FE-1405-47EA-A41E-A14A4635544E}"/>
              </a:ext>
            </a:extLst>
          </p:cNvPr>
          <p:cNvSpPr/>
          <p:nvPr/>
        </p:nvSpPr>
        <p:spPr bwMode="auto">
          <a:xfrm>
            <a:off x="2768188" y="3175000"/>
            <a:ext cx="2489612" cy="2540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19BD-95B1-4E2E-8B6F-0BD6EBB9B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84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4D6212-BBD3-4DEA-A5E7-9754CB62A5A1}"/>
              </a:ext>
            </a:extLst>
          </p:cNvPr>
          <p:cNvSpPr txBox="1"/>
          <p:nvPr/>
        </p:nvSpPr>
        <p:spPr>
          <a:xfrm>
            <a:off x="5397284" y="3005723"/>
            <a:ext cx="3374292" cy="83099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the objective.</a:t>
            </a:r>
          </a:p>
          <a:p>
            <a:r>
              <a:rPr lang="en-US" sz="1600" dirty="0"/>
              <a:t>In this example, we are using SCRM Survey.</a:t>
            </a:r>
            <a:endParaRPr 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8D63B-0629-40CB-A178-F56BB2B3497C}"/>
              </a:ext>
            </a:extLst>
          </p:cNvPr>
          <p:cNvSpPr txBox="1"/>
          <p:nvPr/>
        </p:nvSpPr>
        <p:spPr>
          <a:xfrm>
            <a:off x="4012995" y="5123180"/>
            <a:ext cx="502251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Released surveys available for reports show here.</a:t>
            </a:r>
          </a:p>
        </p:txBody>
      </p:sp>
    </p:spTree>
    <p:extLst>
      <p:ext uri="{BB962C8B-B14F-4D97-AF65-F5344CB8AC3E}">
        <p14:creationId xmlns:p14="http://schemas.microsoft.com/office/powerpoint/2010/main" val="15926669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7286A3-A951-46AD-8938-3B28C7D7A63F}"/>
              </a:ext>
            </a:extLst>
          </p:cNvPr>
          <p:cNvGrpSpPr/>
          <p:nvPr/>
        </p:nvGrpSpPr>
        <p:grpSpPr>
          <a:xfrm>
            <a:off x="1406769" y="1341256"/>
            <a:ext cx="8778244" cy="4682306"/>
            <a:chOff x="1406769" y="1341256"/>
            <a:chExt cx="8778244" cy="46823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DB7595-402A-4EEC-9DD4-0597A5B2F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61" t="12494" r="11154" b="14034"/>
            <a:stretch/>
          </p:blipFill>
          <p:spPr>
            <a:xfrm>
              <a:off x="1406769" y="1341256"/>
              <a:ext cx="8750104" cy="455310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BEB05A-A7CB-4100-9451-FA4903D98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692" t="71396" r="10808" b="11930"/>
            <a:stretch/>
          </p:blipFill>
          <p:spPr>
            <a:xfrm>
              <a:off x="1434909" y="5021635"/>
              <a:ext cx="8750104" cy="100192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02A3E5-F51A-4CAD-BEFA-60EEE54D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Reports and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1B033-AA30-4AF0-A88A-3630C02E428D}"/>
              </a:ext>
            </a:extLst>
          </p:cNvPr>
          <p:cNvSpPr/>
          <p:nvPr/>
        </p:nvSpPr>
        <p:spPr bwMode="auto">
          <a:xfrm>
            <a:off x="1814732" y="4403189"/>
            <a:ext cx="7934179" cy="829994"/>
          </a:xfrm>
          <a:prstGeom prst="rect">
            <a:avLst/>
          </a:prstGeom>
          <a:solidFill>
            <a:srgbClr val="F2F5F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DE3EE3-AFFC-4F9F-BE61-F438E86B5920}"/>
              </a:ext>
            </a:extLst>
          </p:cNvPr>
          <p:cNvSpPr/>
          <p:nvPr/>
        </p:nvSpPr>
        <p:spPr bwMode="auto">
          <a:xfrm>
            <a:off x="8318500" y="5362382"/>
            <a:ext cx="1810234" cy="45598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3BAF1-C7EC-4791-8CCF-1C5F0C025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85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016A8-2C94-4B5B-87FA-67C74EFD8C12}"/>
              </a:ext>
            </a:extLst>
          </p:cNvPr>
          <p:cNvSpPr txBox="1"/>
          <p:nvPr/>
        </p:nvSpPr>
        <p:spPr>
          <a:xfrm>
            <a:off x="5397284" y="3005723"/>
            <a:ext cx="3374292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the survey(s) </a:t>
            </a:r>
            <a:r>
              <a:rPr lang="en-US" sz="1600" dirty="0"/>
              <a:t>to include in your reports or analysis.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439208-6F3A-472B-A053-C6B34537F386}"/>
              </a:ext>
            </a:extLst>
          </p:cNvPr>
          <p:cNvSpPr txBox="1"/>
          <p:nvPr/>
        </p:nvSpPr>
        <p:spPr>
          <a:xfrm>
            <a:off x="4386020" y="5224356"/>
            <a:ext cx="3879726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Click on the </a:t>
            </a:r>
            <a:r>
              <a:rPr lang="en-US" sz="1600" b="1" dirty="0"/>
              <a:t>Continue to Analysis button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82176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1129-AB9D-4ED6-BEB5-A887BF9B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Reports and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801455-CD14-4D58-8161-ED5D28378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9" t="22687" r="10902" b="15816"/>
          <a:stretch/>
        </p:blipFill>
        <p:spPr>
          <a:xfrm>
            <a:off x="1181100" y="1396485"/>
            <a:ext cx="10188888" cy="442011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F13544-093D-4C85-8624-A4F4E49780AF}"/>
              </a:ext>
            </a:extLst>
          </p:cNvPr>
          <p:cNvSpPr/>
          <p:nvPr/>
        </p:nvSpPr>
        <p:spPr bwMode="auto">
          <a:xfrm>
            <a:off x="1181100" y="3213100"/>
            <a:ext cx="3429000" cy="51350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80C36-B437-4BFF-83CE-6B6B57D697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86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F05ED-B165-4BE3-AF7A-69223B95499A}"/>
              </a:ext>
            </a:extLst>
          </p:cNvPr>
          <p:cNvSpPr txBox="1"/>
          <p:nvPr/>
        </p:nvSpPr>
        <p:spPr>
          <a:xfrm>
            <a:off x="5397284" y="3005723"/>
            <a:ext cx="3374292" cy="107721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the report.</a:t>
            </a:r>
          </a:p>
          <a:p>
            <a:endParaRPr lang="en-US" sz="1600" b="1" dirty="0"/>
          </a:p>
          <a:p>
            <a:r>
              <a:rPr lang="en-US" sz="1600" dirty="0"/>
              <a:t>In this example, we are selecting the SCRM Dashboard report.</a:t>
            </a:r>
          </a:p>
        </p:txBody>
      </p:sp>
    </p:spTree>
    <p:extLst>
      <p:ext uri="{BB962C8B-B14F-4D97-AF65-F5344CB8AC3E}">
        <p14:creationId xmlns:p14="http://schemas.microsoft.com/office/powerpoint/2010/main" val="39471068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CDB8B-37C8-43E1-9A4D-7A66F072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Reports and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AE6F7-4AE1-410E-ABD1-BA762E9DD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12057"/>
            <a:ext cx="9080500" cy="5105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C357B0-4A3D-4C87-9502-7BBE188A86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48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6155C-5BE2-4597-B84D-54ADCB716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SCRM Dashboard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57625-DF59-4FF1-9699-E0E2C3F70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" t="31376" r="16577" b="18549"/>
          <a:stretch/>
        </p:blipFill>
        <p:spPr>
          <a:xfrm>
            <a:off x="645941" y="1674641"/>
            <a:ext cx="10901179" cy="37836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45301-6F33-4C57-A6A8-5A44E3B195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88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3DEBB-DE1A-4E8C-8CC9-1CBC787F60D0}"/>
              </a:ext>
            </a:extLst>
          </p:cNvPr>
          <p:cNvSpPr txBox="1"/>
          <p:nvPr/>
        </p:nvSpPr>
        <p:spPr>
          <a:xfrm>
            <a:off x="423041" y="5628461"/>
            <a:ext cx="9697352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SCRM question are weighted so some questions are worth more than others.  The gauge shows the overall program score based on how the questions were answered.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C9004-C40B-4937-B435-6350EEEA78A0}"/>
              </a:ext>
            </a:extLst>
          </p:cNvPr>
          <p:cNvSpPr txBox="1"/>
          <p:nvPr/>
        </p:nvSpPr>
        <p:spPr>
          <a:xfrm>
            <a:off x="8346406" y="4951709"/>
            <a:ext cx="3066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This shows surveys included.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05FBDE-6705-4480-935E-79463471D11B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6292" y="4711485"/>
            <a:ext cx="250390" cy="91697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4696B85-8A72-47AC-A0AF-072D8F69042F}"/>
              </a:ext>
            </a:extLst>
          </p:cNvPr>
          <p:cNvSpPr txBox="1"/>
          <p:nvPr/>
        </p:nvSpPr>
        <p:spPr>
          <a:xfrm>
            <a:off x="6701003" y="2112937"/>
            <a:ext cx="306666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This shows how categories of questions were answered..</a:t>
            </a:r>
          </a:p>
        </p:txBody>
      </p:sp>
    </p:spTree>
    <p:extLst>
      <p:ext uri="{BB962C8B-B14F-4D97-AF65-F5344CB8AC3E}">
        <p14:creationId xmlns:p14="http://schemas.microsoft.com/office/powerpoint/2010/main" val="32773222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4C86-3DC6-4815-B47D-A5A56143A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Compliance Report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7B0BC0-8D7E-4743-9E57-A125722EC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4900" y="1283270"/>
            <a:ext cx="5449843" cy="4743450"/>
          </a:xfrm>
        </p:spPr>
        <p:txBody>
          <a:bodyPr/>
          <a:lstStyle/>
          <a:p>
            <a:r>
              <a:rPr lang="en-US" dirty="0"/>
              <a:t>Shows how each question was answered</a:t>
            </a:r>
          </a:p>
          <a:p>
            <a:r>
              <a:rPr lang="en-US" dirty="0"/>
              <a:t>Can be done using multiple surveys to show how programs compare (permissions required/based on hierarchy)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AB553-A31B-4601-AF11-DF5DB9DEC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9" t="32401" r="62423" b="6851"/>
          <a:stretch/>
        </p:blipFill>
        <p:spPr>
          <a:xfrm>
            <a:off x="704055" y="1403252"/>
            <a:ext cx="5077767" cy="4797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1C5C8-78E0-484D-9586-3638494338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89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2D0C2-CE7E-4ED9-974F-16BE7B6745A7}"/>
              </a:ext>
            </a:extLst>
          </p:cNvPr>
          <p:cNvSpPr txBox="1"/>
          <p:nvPr/>
        </p:nvSpPr>
        <p:spPr>
          <a:xfrm>
            <a:off x="6561518" y="4042453"/>
            <a:ext cx="306666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This reports shows how each PMO answered each question.</a:t>
            </a:r>
          </a:p>
        </p:txBody>
      </p:sp>
    </p:spTree>
    <p:extLst>
      <p:ext uri="{BB962C8B-B14F-4D97-AF65-F5344CB8AC3E}">
        <p14:creationId xmlns:p14="http://schemas.microsoft.com/office/powerpoint/2010/main" val="1558628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6A364-7F98-4C4B-8506-84D6FECE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ASM Workbench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D359AA-1911-4450-86AE-459840CB16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6EC7D82-2055-4339-8CC9-F29A7C5867A4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9</a:t>
            </a:fld>
            <a:endParaRPr lang="en-US" dirty="0">
              <a:solidFill>
                <a:srgbClr val="80808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12646C-6FDD-4B2A-9D74-F4DF5CAA7226}"/>
              </a:ext>
            </a:extLst>
          </p:cNvPr>
          <p:cNvGrpSpPr/>
          <p:nvPr/>
        </p:nvGrpSpPr>
        <p:grpSpPr>
          <a:xfrm>
            <a:off x="1153497" y="1297305"/>
            <a:ext cx="9885006" cy="5005899"/>
            <a:chOff x="1153497" y="1297305"/>
            <a:chExt cx="9885006" cy="500589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F9DC3EC-833E-4990-910E-0EF132FD0090}"/>
                </a:ext>
              </a:extLst>
            </p:cNvPr>
            <p:cNvGrpSpPr/>
            <p:nvPr/>
          </p:nvGrpSpPr>
          <p:grpSpPr>
            <a:xfrm>
              <a:off x="1153497" y="1297305"/>
              <a:ext cx="9885006" cy="5005899"/>
              <a:chOff x="1153497" y="1437057"/>
              <a:chExt cx="9885006" cy="500589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5DC714B-1678-49F7-938C-2A352849A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497" y="1437057"/>
                <a:ext cx="9885006" cy="485458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9BF012-83C1-4B67-9CDC-447DD1ADEA81}"/>
                  </a:ext>
                </a:extLst>
              </p:cNvPr>
              <p:cNvSpPr txBox="1"/>
              <p:nvPr/>
            </p:nvSpPr>
            <p:spPr>
              <a:xfrm>
                <a:off x="4465575" y="2281564"/>
                <a:ext cx="2826798" cy="307777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Manage surveys; release work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CCEDD6-9701-4225-B64A-6DCAE1D2AE66}"/>
                  </a:ext>
                </a:extLst>
              </p:cNvPr>
              <p:cNvSpPr txBox="1"/>
              <p:nvPr/>
            </p:nvSpPr>
            <p:spPr>
              <a:xfrm>
                <a:off x="6267307" y="2706939"/>
                <a:ext cx="3213048" cy="307777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Manage assessments; release work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DD66FB-21F4-4185-8372-6618DDDF7514}"/>
                  </a:ext>
                </a:extLst>
              </p:cNvPr>
              <p:cNvSpPr txBox="1"/>
              <p:nvPr/>
            </p:nvSpPr>
            <p:spPr>
              <a:xfrm>
                <a:off x="4991068" y="3710462"/>
                <a:ext cx="3213048" cy="307777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files associated with program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27DE99-069F-40F3-8BB9-07583EA5F895}"/>
                  </a:ext>
                </a:extLst>
              </p:cNvPr>
              <p:cNvSpPr txBox="1"/>
              <p:nvPr/>
            </p:nvSpPr>
            <p:spPr>
              <a:xfrm>
                <a:off x="6709266" y="3195517"/>
                <a:ext cx="3699654" cy="307777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points of contact associated with program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D4D374D-DCAB-4903-9BA1-A3B59107BCD4}"/>
                  </a:ext>
                </a:extLst>
              </p:cNvPr>
              <p:cNvCxnSpPr/>
              <p:nvPr/>
            </p:nvCxnSpPr>
            <p:spPr bwMode="auto">
              <a:xfrm>
                <a:off x="1996440" y="3024663"/>
                <a:ext cx="0" cy="17085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064AF23-711D-4C10-BE85-0FBB8108532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079324" y="2861009"/>
                <a:ext cx="2198891" cy="454912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E716B8A-B3B0-4097-ADB9-23A290BA30FB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 bwMode="auto">
              <a:xfrm flipH="1">
                <a:off x="3173007" y="2435453"/>
                <a:ext cx="1292568" cy="81421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D2E060-9217-493D-AA68-5577DBBC8FC3}"/>
                  </a:ext>
                </a:extLst>
              </p:cNvPr>
              <p:cNvSpPr txBox="1"/>
              <p:nvPr/>
            </p:nvSpPr>
            <p:spPr>
              <a:xfrm>
                <a:off x="1252526" y="2285999"/>
                <a:ext cx="2826798" cy="7386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General program information is carried through all surveys, assessments and reports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0FAF19E-B9C8-4403-BE0F-FEF1B594DFF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78974" y="3349405"/>
                <a:ext cx="849794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0AB90D9B-4D14-47DA-B570-9BC45F3A08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991069" y="3456831"/>
                <a:ext cx="297211" cy="253631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8B74FFC-132C-4061-A2A0-C9E6C61D0DD0}"/>
                  </a:ext>
                </a:extLst>
              </p:cNvPr>
              <p:cNvSpPr txBox="1"/>
              <p:nvPr/>
            </p:nvSpPr>
            <p:spPr>
              <a:xfrm>
                <a:off x="6333263" y="4334744"/>
                <a:ext cx="3213048" cy="523220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Contract information, including Prime and sub work locations</a:t>
                </a:r>
              </a:p>
            </p:txBody>
          </p:sp>
          <p:sp>
            <p:nvSpPr>
              <p:cNvPr id="36" name="Right Brace 35">
                <a:extLst>
                  <a:ext uri="{FF2B5EF4-FFF2-40B4-BE49-F238E27FC236}">
                    <a16:creationId xmlns:a16="http://schemas.microsoft.com/office/drawing/2014/main" id="{021B4C2A-4562-4A0F-85F2-7DCB801EFE26}"/>
                  </a:ext>
                </a:extLst>
              </p:cNvPr>
              <p:cNvSpPr/>
              <p:nvPr/>
            </p:nvSpPr>
            <p:spPr bwMode="auto">
              <a:xfrm rot="16200000">
                <a:off x="5793485" y="671623"/>
                <a:ext cx="373593" cy="8825467"/>
              </a:xfrm>
              <a:prstGeom prst="rightBrace">
                <a:avLst>
                  <a:gd name="adj1" fmla="val 8333"/>
                  <a:gd name="adj2" fmla="val 70376"/>
                </a:avLst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10D741-3323-4DCC-A10F-BAEBB6494A53}"/>
                  </a:ext>
                </a:extLst>
              </p:cNvPr>
              <p:cNvSpPr txBox="1"/>
              <p:nvPr/>
            </p:nvSpPr>
            <p:spPr>
              <a:xfrm>
                <a:off x="5145871" y="1532610"/>
                <a:ext cx="5455919" cy="400110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CENTRALIZED PROGRAM MANAGEMENT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23F1B81-7EF8-4261-810F-85C458BF77E3}"/>
                  </a:ext>
                </a:extLst>
              </p:cNvPr>
              <p:cNvSpPr txBox="1"/>
              <p:nvPr/>
            </p:nvSpPr>
            <p:spPr>
              <a:xfrm>
                <a:off x="2401185" y="6104402"/>
                <a:ext cx="7389629" cy="338554"/>
              </a:xfrm>
              <a:prstGeom prst="rect">
                <a:avLst/>
              </a:prstGeom>
              <a:solidFill>
                <a:srgbClr val="00009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i="1" dirty="0">
                    <a:solidFill>
                      <a:srgbClr val="FFFF00"/>
                    </a:solidFill>
                  </a:rPr>
                  <a:t>Additional tabs can be added such as WS Cyber and other “data call” questions.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AC42073-2DEC-42F5-B9A1-49574ACA8AED}"/>
                </a:ext>
              </a:extLst>
            </p:cNvPr>
            <p:cNvSpPr/>
            <p:nvPr/>
          </p:nvSpPr>
          <p:spPr bwMode="auto">
            <a:xfrm>
              <a:off x="3307852" y="1361511"/>
              <a:ext cx="1022878" cy="307777"/>
            </a:xfrm>
            <a:prstGeom prst="rect">
              <a:avLst/>
            </a:prstGeom>
            <a:solidFill>
              <a:srgbClr val="F9F9FC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normalizeH="0" baseline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</a:rPr>
                <a:t>DORPER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64566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1B84-149C-4E43-990B-5ADDBCD16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 – Run A PPP DASHBOARD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E550A-C79D-43A2-9AC8-9D158B2EC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8A18D-3B9D-47B4-9DF8-5F6C10113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750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6485C-ABA6-4FCC-ACC3-90E6FBAAD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Report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479B1-1E3D-41C1-B344-B8B62FE58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Survey Analysis</a:t>
            </a:r>
          </a:p>
          <a:p>
            <a:r>
              <a:rPr lang="en-US" dirty="0"/>
              <a:t>Select PPP as the objective</a:t>
            </a:r>
          </a:p>
          <a:p>
            <a:r>
              <a:rPr lang="en-US" dirty="0"/>
              <a:t>Select the PPP program</a:t>
            </a:r>
          </a:p>
          <a:p>
            <a:r>
              <a:rPr lang="en-US" dirty="0"/>
              <a:t>Click Continue</a:t>
            </a:r>
          </a:p>
          <a:p>
            <a:r>
              <a:rPr lang="en-US" dirty="0"/>
              <a:t>Click on Generate PPP Dashboard Report</a:t>
            </a:r>
          </a:p>
          <a:p>
            <a:r>
              <a:rPr lang="en-US" dirty="0"/>
              <a:t>Click on PPP Compliance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AE0F5-FC30-4858-92B6-628E7A778B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4561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DF6E-7252-4CF3-9A64-A5C6D27C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Reports – How They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8715D-512D-488F-B000-F213CF86B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Reports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800" dirty="0"/>
              <a:t>Click on reports and analysis button or icon</a:t>
            </a:r>
          </a:p>
          <a:p>
            <a:pPr marL="1309688" lvl="2" indent="-514350">
              <a:buFont typeface="+mj-lt"/>
              <a:buAutoNum type="alphaLcParenR"/>
            </a:pPr>
            <a:r>
              <a:rPr lang="en-US" sz="1800" dirty="0"/>
              <a:t>For Surveys – Click on Survey Analysis</a:t>
            </a:r>
          </a:p>
          <a:p>
            <a:pPr marL="1309688" lvl="2" indent="-514350">
              <a:buFont typeface="+mj-lt"/>
              <a:buAutoNum type="alphaLcParenR"/>
            </a:pPr>
            <a:r>
              <a:rPr lang="en-US" sz="1800" dirty="0"/>
              <a:t>For Assessments – Click on Advanced Analysis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800" dirty="0"/>
              <a:t>Select criteria for surveys or assessments to include in report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800" dirty="0"/>
              <a:t>Select Report to run</a:t>
            </a:r>
          </a:p>
          <a:p>
            <a:r>
              <a:rPr lang="en-US" sz="1800" dirty="0"/>
              <a:t>Analysis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800" dirty="0"/>
              <a:t>Click on applicable analysis icon</a:t>
            </a:r>
          </a:p>
          <a:p>
            <a:pPr marL="1309688" lvl="2" indent="-514350">
              <a:buFont typeface="+mj-lt"/>
              <a:buAutoNum type="alphaLcParenR"/>
            </a:pPr>
            <a:r>
              <a:rPr lang="en-US" sz="1800" dirty="0"/>
              <a:t>For Surveys – Click on Survey Analysis</a:t>
            </a:r>
          </a:p>
          <a:p>
            <a:pPr marL="1309688" lvl="2" indent="-514350">
              <a:buFont typeface="+mj-lt"/>
              <a:buAutoNum type="alphaLcParenR"/>
            </a:pPr>
            <a:r>
              <a:rPr lang="en-US" sz="1800" dirty="0"/>
              <a:t>For Assessments – Click on Advanced Analysis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800" dirty="0"/>
              <a:t>Click on Survey Analysis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800" dirty="0"/>
              <a:t>Select surveys to include in report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800" dirty="0"/>
              <a:t>Select </a:t>
            </a:r>
            <a:r>
              <a:rPr lang="en-US" sz="1800" u="sng" dirty="0"/>
              <a:t>specific question for survey </a:t>
            </a:r>
            <a:r>
              <a:rPr lang="en-US" sz="1800" dirty="0"/>
              <a:t>or assessment 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800" dirty="0"/>
              <a:t>Generate complete data file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E5FF3-7F3F-4AC9-A481-BB73176B34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1451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47213-CC2F-484D-BE18-19C9DDF6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ASM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31384-B821-47BE-A647-E6A85BBE9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Surveys</a:t>
            </a:r>
          </a:p>
          <a:p>
            <a:pPr lvl="1"/>
            <a:r>
              <a:rPr lang="en-US" dirty="0"/>
              <a:t>PPP Dashboard Report</a:t>
            </a:r>
          </a:p>
          <a:p>
            <a:pPr lvl="1"/>
            <a:r>
              <a:rPr lang="en-US" dirty="0"/>
              <a:t>PPP Compliance Report</a:t>
            </a:r>
          </a:p>
          <a:p>
            <a:pPr lvl="1"/>
            <a:r>
              <a:rPr lang="en-US" dirty="0"/>
              <a:t>SCRM Dashboard Report</a:t>
            </a:r>
          </a:p>
          <a:p>
            <a:pPr lvl="1"/>
            <a:r>
              <a:rPr lang="en-US" dirty="0"/>
              <a:t>SCRM Compliance Report</a:t>
            </a:r>
          </a:p>
          <a:p>
            <a:r>
              <a:rPr lang="en-US" dirty="0"/>
              <a:t>Assessments</a:t>
            </a:r>
          </a:p>
          <a:p>
            <a:pPr lvl="1"/>
            <a:r>
              <a:rPr lang="en-US" dirty="0"/>
              <a:t>ASM Executive Summary Report</a:t>
            </a:r>
          </a:p>
          <a:p>
            <a:pPr lvl="1"/>
            <a:r>
              <a:rPr lang="en-US" dirty="0"/>
              <a:t>ASM Dashboard Report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8E491-05B6-4497-A71D-981251C574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959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AC33-5EF2-487C-9313-FF179412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CEAD9E-7BF2-4899-B301-0B59E4611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77" y="1283270"/>
            <a:ext cx="3969323" cy="4743450"/>
          </a:xfrm>
        </p:spPr>
        <p:txBody>
          <a:bodyPr/>
          <a:lstStyle/>
          <a:p>
            <a:r>
              <a:rPr lang="en-US" dirty="0"/>
              <a:t>Select multiple surveys (permission/hierarchy based</a:t>
            </a:r>
          </a:p>
          <a:p>
            <a:r>
              <a:rPr lang="en-US" dirty="0"/>
              <a:t>Click Continue to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C3B49-839A-4248-A75F-AC410C707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5" t="13130" r="21875" b="12389"/>
          <a:stretch/>
        </p:blipFill>
        <p:spPr>
          <a:xfrm>
            <a:off x="4671282" y="1212057"/>
            <a:ext cx="7010400" cy="5105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AF5F09-D947-421B-B21D-2DE9D1223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29" t="83720" r="26771" b="9610"/>
          <a:stretch/>
        </p:blipFill>
        <p:spPr>
          <a:xfrm>
            <a:off x="4775200" y="5765800"/>
            <a:ext cx="6906482" cy="55165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2326B1-24C9-4F53-8AF5-DBD3048DDC98}"/>
              </a:ext>
            </a:extLst>
          </p:cNvPr>
          <p:cNvSpPr/>
          <p:nvPr/>
        </p:nvSpPr>
        <p:spPr bwMode="auto">
          <a:xfrm>
            <a:off x="10198100" y="5765800"/>
            <a:ext cx="1587500" cy="51350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1F3233-C7A1-49C3-B448-ED8BBD354E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544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14FC7-D35A-46C5-9045-492CD3C5E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Specific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0C331-E2C8-404F-B41D-B8B42DAEB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2" t="31287" r="26146" b="16280"/>
          <a:stretch/>
        </p:blipFill>
        <p:spPr>
          <a:xfrm>
            <a:off x="1816100" y="1365249"/>
            <a:ext cx="8128000" cy="48837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638EE3-28F5-4019-B98D-47C3E908C7E1}"/>
              </a:ext>
            </a:extLst>
          </p:cNvPr>
          <p:cNvSpPr/>
          <p:nvPr/>
        </p:nvSpPr>
        <p:spPr bwMode="auto">
          <a:xfrm>
            <a:off x="2006600" y="5067300"/>
            <a:ext cx="7480300" cy="90170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9816D4-0DCD-4DB3-9200-BA5CEC2538DB}"/>
              </a:ext>
            </a:extLst>
          </p:cNvPr>
          <p:cNvSpPr txBox="1"/>
          <p:nvPr/>
        </p:nvSpPr>
        <p:spPr>
          <a:xfrm>
            <a:off x="6426200" y="2667000"/>
            <a:ext cx="3314700" cy="1169551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dirty="0"/>
              <a:t>This shows: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programs have SCG scheduled to be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28 programs have their SCG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programs do not have SCGs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29220A-8B7D-47A9-8270-3644DCCAA7D5}"/>
              </a:ext>
            </a:extLst>
          </p:cNvPr>
          <p:cNvCxnSpPr/>
          <p:nvPr/>
        </p:nvCxnSpPr>
        <p:spPr bwMode="auto">
          <a:xfrm>
            <a:off x="8100060" y="3836551"/>
            <a:ext cx="0" cy="155078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26E63D-E39E-49F9-959C-1D74B351E2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1808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2B7C7-CF08-41EE-A86F-4196CBC8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Analysis - Detail Tab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D2F63-02BA-49CE-8F5A-02950A8E5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1" t="14341" r="17689" b="16702"/>
          <a:stretch/>
        </p:blipFill>
        <p:spPr>
          <a:xfrm>
            <a:off x="1721143" y="1406769"/>
            <a:ext cx="7990618" cy="4726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81237B-34BA-424E-8156-73AEF22C0AA5}"/>
              </a:ext>
            </a:extLst>
          </p:cNvPr>
          <p:cNvSpPr txBox="1"/>
          <p:nvPr/>
        </p:nvSpPr>
        <p:spPr>
          <a:xfrm>
            <a:off x="6397061" y="1406769"/>
            <a:ext cx="3314700" cy="52322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dirty="0"/>
              <a:t>The Detail tab shows how each survey answered the question.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DD36D-1B4E-41F5-9F11-B33696A8FA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179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1206-7EC9-4636-B5B7-E223FF54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4F20F-F44B-46AF-B696-90962C699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EF8C9-C6D7-4AAF-BAD7-316CEF3C0C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853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BA7CF-A2F5-4874-BFBC-61FD5391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– High Level Overview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0ED658-4817-4A60-8A9B-92B511BECABF}"/>
              </a:ext>
            </a:extLst>
          </p:cNvPr>
          <p:cNvGrpSpPr/>
          <p:nvPr/>
        </p:nvGrpSpPr>
        <p:grpSpPr>
          <a:xfrm>
            <a:off x="1000784" y="2015024"/>
            <a:ext cx="9522777" cy="3351076"/>
            <a:chOff x="1334611" y="1972614"/>
            <a:chExt cx="9522777" cy="33510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021D1E-C490-4FD3-A044-28216A8D5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4611" y="1972614"/>
              <a:ext cx="9522777" cy="3334801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1745DAB-B793-4B19-A8F7-5E2A8403EB06}"/>
                </a:ext>
              </a:extLst>
            </p:cNvPr>
            <p:cNvSpPr/>
            <p:nvPr/>
          </p:nvSpPr>
          <p:spPr bwMode="auto">
            <a:xfrm>
              <a:off x="1334611" y="4515521"/>
              <a:ext cx="2956035" cy="808169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C9C5A5A-1635-4114-86F5-01CB7FF4E110}"/>
              </a:ext>
            </a:extLst>
          </p:cNvPr>
          <p:cNvSpPr/>
          <p:nvPr/>
        </p:nvSpPr>
        <p:spPr bwMode="auto">
          <a:xfrm>
            <a:off x="420914" y="5730763"/>
            <a:ext cx="11260768" cy="52251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Can Start NOW • Can hide work until ready to show • </a:t>
            </a:r>
            <a:r>
              <a:rPr lang="en-US" sz="2000" dirty="0">
                <a:solidFill>
                  <a:schemeClr val="bg1"/>
                </a:solidFill>
              </a:rPr>
              <a:t>Hierarchy format which mirrors Acquisition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B8A3-EA2F-4827-A787-214A3A2845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7637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1B16-ABA5-46B4-AEF7-450AEB96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Overview</a:t>
            </a:r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851EAAE-4F4A-4403-A369-B64114FA76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1212057"/>
            <a:ext cx="11353800" cy="408027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90E7DF-1B61-41D4-B3E3-EB0CBE52A780}"/>
              </a:ext>
            </a:extLst>
          </p:cNvPr>
          <p:cNvSpPr txBox="1">
            <a:spLocks/>
          </p:cNvSpPr>
          <p:nvPr/>
        </p:nvSpPr>
        <p:spPr>
          <a:xfrm>
            <a:off x="419101" y="5292328"/>
            <a:ext cx="11445018" cy="1009349"/>
          </a:xfrm>
          <a:prstGeom prst="rect">
            <a:avLst/>
          </a:prstGeom>
        </p:spPr>
        <p:txBody>
          <a:bodyPr/>
          <a:lstStyle>
            <a:lvl1pPr marL="285750" indent="-285750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8975" indent="-2825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+mn-lt"/>
              </a:defRPr>
            </a:lvl2pPr>
            <a:lvl3pPr marL="1027113" indent="-223838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kern="0" dirty="0"/>
              <a:t>Series of assessments to show risk over time • Automated in ASM • </a:t>
            </a:r>
          </a:p>
          <a:p>
            <a:pPr marL="0" indent="0" algn="ctr">
              <a:buNone/>
            </a:pPr>
            <a:r>
              <a:rPr lang="en-US" kern="0" dirty="0"/>
              <a:t>Process is the essentially the same for each assessment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C5A10-F83A-4A83-BDBC-F9384B1F8E9F}"/>
              </a:ext>
            </a:extLst>
          </p:cNvPr>
          <p:cNvSpPr txBox="1"/>
          <p:nvPr/>
        </p:nvSpPr>
        <p:spPr>
          <a:xfrm>
            <a:off x="419099" y="1369352"/>
            <a:ext cx="2235200" cy="52322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b="1" dirty="0"/>
              <a:t>PPP and SCRM Surveys complete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9F4AE2-C96F-4B42-B74F-EDA636BE5396}"/>
              </a:ext>
            </a:extLst>
          </p:cNvPr>
          <p:cNvSpPr/>
          <p:nvPr/>
        </p:nvSpPr>
        <p:spPr bwMode="auto">
          <a:xfrm>
            <a:off x="1734710" y="3214092"/>
            <a:ext cx="2240390" cy="914400"/>
          </a:xfrm>
          <a:prstGeom prst="roundRect">
            <a:avLst/>
          </a:prstGeom>
          <a:solidFill>
            <a:srgbClr val="FFFF00">
              <a:alpha val="22000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A4324B-CA21-45FD-9439-2BE2C9379DF1}"/>
              </a:ext>
            </a:extLst>
          </p:cNvPr>
          <p:cNvSpPr/>
          <p:nvPr/>
        </p:nvSpPr>
        <p:spPr bwMode="auto">
          <a:xfrm>
            <a:off x="5684410" y="4368307"/>
            <a:ext cx="2240390" cy="914400"/>
          </a:xfrm>
          <a:prstGeom prst="roundRect">
            <a:avLst/>
          </a:prstGeom>
          <a:solidFill>
            <a:srgbClr val="FFFF00">
              <a:alpha val="22000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B3468-B12E-4C07-B080-753F423015F1}"/>
              </a:ext>
            </a:extLst>
          </p:cNvPr>
          <p:cNvSpPr txBox="1"/>
          <p:nvPr/>
        </p:nvSpPr>
        <p:spPr>
          <a:xfrm>
            <a:off x="816555" y="4608953"/>
            <a:ext cx="2143981" cy="52322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b="1" dirty="0"/>
              <a:t>Complete Baseline and PMO Assessments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5645E2-4BE9-40CC-B4FA-78AB0133FDF4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 bwMode="auto">
          <a:xfrm flipV="1">
            <a:off x="1888546" y="4128492"/>
            <a:ext cx="966359" cy="48046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0F1A91-2540-4FBB-8BE4-1C5420D53D23}"/>
              </a:ext>
            </a:extLst>
          </p:cNvPr>
          <p:cNvCxnSpPr>
            <a:cxnSpLocks/>
          </p:cNvCxnSpPr>
          <p:nvPr/>
        </p:nvCxnSpPr>
        <p:spPr bwMode="auto">
          <a:xfrm flipV="1">
            <a:off x="2960536" y="5049736"/>
            <a:ext cx="3135464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AEFE9D-7501-457C-B005-DF39A8EAEB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F0CC6-FB64-4FFA-A435-C0744733E474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04223"/>
      </p:ext>
    </p:extLst>
  </p:cSld>
  <p:clrMapOvr>
    <a:masterClrMapping/>
  </p:clrMapOvr>
</p:sld>
</file>

<file path=ppt/theme/theme1.xml><?xml version="1.0" encoding="utf-8"?>
<a:theme xmlns:a="http://schemas.openxmlformats.org/drawingml/2006/main" name="USAF(Unclas)">
  <a:themeElements>
    <a:clrScheme name="USAF(Unclas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USAF(Unclas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AF(Unclas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AF(Unclas)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AF(Unclas)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228E82DE519D4FA4A8E7A2D390B98F" ma:contentTypeVersion="2" ma:contentTypeDescription="Create a new document." ma:contentTypeScope="" ma:versionID="037d99288fc434582978cf716c3d1e5c">
  <xsd:schema xmlns:xsd="http://www.w3.org/2001/XMLSchema" xmlns:xs="http://www.w3.org/2001/XMLSchema" xmlns:p="http://schemas.microsoft.com/office/2006/metadata/properties" xmlns:ns2="9db30c86-baa5-4841-90c6-c51028ac90f8" targetNamespace="http://schemas.microsoft.com/office/2006/metadata/properties" ma:root="true" ma:fieldsID="940aa3caa49d75cbf32cef9db8c68de7" ns2:_="">
    <xsd:import namespace="9db30c86-baa5-4841-90c6-c51028ac90f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b30c86-baa5-4841-90c6-c51028ac90f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5FC19D-7DBC-4C2F-A589-73D0920CF8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BEB55E-4691-4B59-9F96-41B10B96F6B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2A52935-7089-42EA-A02B-45B47BD68D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b30c86-baa5-4841-90c6-c51028ac90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 of the AF Slide Template Oct 2020</Template>
  <TotalTime>19806</TotalTime>
  <Words>3107</Words>
  <Application>Microsoft Office PowerPoint</Application>
  <PresentationFormat>Widescreen</PresentationFormat>
  <Paragraphs>601</Paragraphs>
  <Slides>110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5" baseType="lpstr">
      <vt:lpstr>Arial</vt:lpstr>
      <vt:lpstr>Calibri</vt:lpstr>
      <vt:lpstr>Century Schoolbook</vt:lpstr>
      <vt:lpstr>Wingdings</vt:lpstr>
      <vt:lpstr>USAF(Unclas)</vt:lpstr>
      <vt:lpstr>ASM Refresher Training</vt:lpstr>
      <vt:lpstr>Welcome to ASM</vt:lpstr>
      <vt:lpstr>Agenda</vt:lpstr>
      <vt:lpstr>Learning Objectives</vt:lpstr>
      <vt:lpstr>Training Resources</vt:lpstr>
      <vt:lpstr>About ASM</vt:lpstr>
      <vt:lpstr>How ASM Works </vt:lpstr>
      <vt:lpstr>What’s New - ASM Workbench</vt:lpstr>
      <vt:lpstr>ASM Workbench</vt:lpstr>
      <vt:lpstr>Scenario</vt:lpstr>
      <vt:lpstr>CREATING YOUR PROGRAM</vt:lpstr>
      <vt:lpstr>Login to ASM Demo</vt:lpstr>
      <vt:lpstr>ASM Main Menu</vt:lpstr>
      <vt:lpstr>Add Your Program</vt:lpstr>
      <vt:lpstr>Add Your Program - Answer the Questions</vt:lpstr>
      <vt:lpstr>Exercise 1 – CREATE YOUR PROGRAM</vt:lpstr>
      <vt:lpstr>Create your Program Steps</vt:lpstr>
      <vt:lpstr>BREAK</vt:lpstr>
      <vt:lpstr>Create PPP</vt:lpstr>
      <vt:lpstr>Create PPP</vt:lpstr>
      <vt:lpstr>Create PPP, continued</vt:lpstr>
      <vt:lpstr>Create PPP, continued</vt:lpstr>
      <vt:lpstr>Create PPP, continued</vt:lpstr>
      <vt:lpstr>Create PPP, continued</vt:lpstr>
      <vt:lpstr>Create PPP, continued</vt:lpstr>
      <vt:lpstr>Create PPP, continued</vt:lpstr>
      <vt:lpstr>Create PPP, continued</vt:lpstr>
      <vt:lpstr>Create PPP, continued</vt:lpstr>
      <vt:lpstr>Create PPP, continued</vt:lpstr>
      <vt:lpstr>Create PPP, continued</vt:lpstr>
      <vt:lpstr>Create PPP, continued</vt:lpstr>
      <vt:lpstr>Create PPP, continued</vt:lpstr>
      <vt:lpstr>Create PPP, continued</vt:lpstr>
      <vt:lpstr>Create PPP, continued</vt:lpstr>
      <vt:lpstr>Create PPP, continued</vt:lpstr>
      <vt:lpstr>EXERCISE 2- Add YOUR PPP</vt:lpstr>
      <vt:lpstr>Add Your PPP Steps</vt:lpstr>
      <vt:lpstr>FILE TAB, ADDING A POC, SHARE TO ANOTHER USER</vt:lpstr>
      <vt:lpstr>File Tab</vt:lpstr>
      <vt:lpstr>POC Tab</vt:lpstr>
      <vt:lpstr>Share a Survey</vt:lpstr>
      <vt:lpstr>Share a Survey</vt:lpstr>
      <vt:lpstr>Return to ASM Program</vt:lpstr>
      <vt:lpstr>EXERCISE 3 - View FILE, ADD A POC, SHARE TO CATHY SUMERACKI, (READ ONLY)</vt:lpstr>
      <vt:lpstr>View a File</vt:lpstr>
      <vt:lpstr>BREAK</vt:lpstr>
      <vt:lpstr>UPDATE A PPP OR SCRM</vt:lpstr>
      <vt:lpstr>Update Survey</vt:lpstr>
      <vt:lpstr>Update  Survey, continued</vt:lpstr>
      <vt:lpstr>Update  Survey, continued</vt:lpstr>
      <vt:lpstr>Update  Survey, continued</vt:lpstr>
      <vt:lpstr>Update  Survey, continued</vt:lpstr>
      <vt:lpstr>Update  Survey, continued</vt:lpstr>
      <vt:lpstr>EXERCISE 4 – update ppp/upload opsec plan</vt:lpstr>
      <vt:lpstr>NIPR to SIPR Process</vt:lpstr>
      <vt:lpstr>NIPR  to SIPR Process</vt:lpstr>
      <vt:lpstr>Task 1:  Use NIPR to Complete Tasks</vt:lpstr>
      <vt:lpstr>NIPR to SIPR Process (NIPR)</vt:lpstr>
      <vt:lpstr>PowerPoint Presentation</vt:lpstr>
      <vt:lpstr>NIPR to SIPR Process (NIPR)</vt:lpstr>
      <vt:lpstr>NIPR to SIPR Process (NIPR)</vt:lpstr>
      <vt:lpstr>NIPR to SIPR Process (NIPR)</vt:lpstr>
      <vt:lpstr>NIPR to SIPR Process (SIPR)</vt:lpstr>
      <vt:lpstr>Click on ASM Workbench</vt:lpstr>
      <vt:lpstr>NIPR to SIPR Process (SIPR)</vt:lpstr>
      <vt:lpstr>NIPR to SIPR Process (SIPR)</vt:lpstr>
      <vt:lpstr>NIPR to SIPR Process (SIPR)</vt:lpstr>
      <vt:lpstr>NIPR to SIPR Process (SIPR)</vt:lpstr>
      <vt:lpstr>NIPR to SIPR Process (SIPR)</vt:lpstr>
      <vt:lpstr>NIPR to SIPR Process (SIPR)</vt:lpstr>
      <vt:lpstr>NIPR to SIPR Process (SIPR)</vt:lpstr>
      <vt:lpstr>NIPR to SIPR Process (SIPR)</vt:lpstr>
      <vt:lpstr>NIPR to SIPR Process (SIPR)</vt:lpstr>
      <vt:lpstr>NIPR to SIPR Process (SIPR)</vt:lpstr>
      <vt:lpstr>NIPR to SIPR Process (SIPR)</vt:lpstr>
      <vt:lpstr>NIPR to SIPR Process (SIPR)</vt:lpstr>
      <vt:lpstr>Survey Tab</vt:lpstr>
      <vt:lpstr>Toggle Buttons Until Both Released</vt:lpstr>
      <vt:lpstr>EXERCISE 5 – ADD A SCRM USING NIPR PROCESS (USE EXAMPLE FILE)</vt:lpstr>
      <vt:lpstr>NIPR  to SIPR Process</vt:lpstr>
      <vt:lpstr>BREAK</vt:lpstr>
      <vt:lpstr>REPORT AND ANALYSIS</vt:lpstr>
      <vt:lpstr>Reports Overview</vt:lpstr>
      <vt:lpstr>Survey Reports and Analysis</vt:lpstr>
      <vt:lpstr>Survey Reports and Analysis</vt:lpstr>
      <vt:lpstr>Survey Reports and Analysis</vt:lpstr>
      <vt:lpstr>Survey Reports and Analysis</vt:lpstr>
      <vt:lpstr>SCRM Dashboard Report</vt:lpstr>
      <vt:lpstr>Compliance Report</vt:lpstr>
      <vt:lpstr>EXERCISE 6 – Run A PPP DASHBOARD REPORT</vt:lpstr>
      <vt:lpstr>Dashboard Report Steps</vt:lpstr>
      <vt:lpstr>Reports – How They Work</vt:lpstr>
      <vt:lpstr>Recommended ASM Reports</vt:lpstr>
      <vt:lpstr>Analysis</vt:lpstr>
      <vt:lpstr>Select Specific Question</vt:lpstr>
      <vt:lpstr>Survey Analysis - Detail Tab</vt:lpstr>
      <vt:lpstr>Assessments</vt:lpstr>
      <vt:lpstr>Assessment – High Level Overview </vt:lpstr>
      <vt:lpstr>Assessment Overview</vt:lpstr>
      <vt:lpstr>Assessments</vt:lpstr>
      <vt:lpstr>Click on Assessments</vt:lpstr>
      <vt:lpstr>Click on Create</vt:lpstr>
      <vt:lpstr>Answer Information</vt:lpstr>
      <vt:lpstr>Click Continue</vt:lpstr>
      <vt:lpstr>Assessments</vt:lpstr>
      <vt:lpstr>ASM Takes you Through Step by Step</vt:lpstr>
      <vt:lpstr>Summary</vt:lpstr>
      <vt:lpstr>Tips for Success</vt:lpstr>
      <vt:lpstr>Additional Resources</vt:lpstr>
      <vt:lpstr>Training Feedback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ASM Quarterly IPT</dc:title>
  <dc:creator>Sumeracki, Catherine M</dc:creator>
  <cp:lastModifiedBy>Gagne, Langdon</cp:lastModifiedBy>
  <cp:revision>152</cp:revision>
  <dcterms:created xsi:type="dcterms:W3CDTF">2021-06-14T14:15:46Z</dcterms:created>
  <dcterms:modified xsi:type="dcterms:W3CDTF">2022-02-28T16:09:02Z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0x01010036228E82DE519D4FA4A8E7A2D390B98F</vt:lpwstr>
  </property>
</Properties>
</file>